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61" r:id="rId8"/>
    <p:sldId id="270" r:id="rId9"/>
    <p:sldId id="262" r:id="rId10"/>
    <p:sldId id="271" r:id="rId11"/>
    <p:sldId id="263" r:id="rId12"/>
    <p:sldId id="272" r:id="rId13"/>
    <p:sldId id="264" r:id="rId14"/>
    <p:sldId id="273" r:id="rId15"/>
    <p:sldId id="265" r:id="rId16"/>
    <p:sldId id="267" r:id="rId17"/>
    <p:sldId id="266" r:id="rId18"/>
    <p:sldId id="268" r:id="rId19"/>
    <p:sldId id="269"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17" d="100"/>
          <a:sy n="117" d="100"/>
        </p:scale>
        <p:origin x="-18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73C21E-6C51-492D-9065-9AD41C3BBCF4}"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27446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73C21E-6C51-492D-9065-9AD41C3BBCF4}"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30082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73C21E-6C51-492D-9065-9AD41C3BBCF4}"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317046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73C21E-6C51-492D-9065-9AD41C3BBCF4}"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317229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3C21E-6C51-492D-9065-9AD41C3BBCF4}"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60387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73C21E-6C51-492D-9065-9AD41C3BBCF4}" type="datetimeFigureOut">
              <a:rPr lang="en-GB" smtClean="0"/>
              <a:t>16/02/2016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162812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73C21E-6C51-492D-9065-9AD41C3BBCF4}" type="datetimeFigureOut">
              <a:rPr lang="en-GB" smtClean="0"/>
              <a:t>16/02/2016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423630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73C21E-6C51-492D-9065-9AD41C3BBCF4}" type="datetimeFigureOut">
              <a:rPr lang="en-GB" smtClean="0"/>
              <a:t>16/02/2016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36303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3C21E-6C51-492D-9065-9AD41C3BBCF4}" type="datetimeFigureOut">
              <a:rPr lang="en-GB" smtClean="0"/>
              <a:t>16/02/2016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99759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3C21E-6C51-492D-9065-9AD41C3BBCF4}" type="datetimeFigureOut">
              <a:rPr lang="en-GB" smtClean="0"/>
              <a:t>16/02/2016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156101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3C21E-6C51-492D-9065-9AD41C3BBCF4}" type="datetimeFigureOut">
              <a:rPr lang="en-GB" smtClean="0"/>
              <a:t>16/02/2016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E0A02-DDB0-41BD-932A-F4E8CB51094A}" type="slidenum">
              <a:rPr lang="en-GB" smtClean="0"/>
              <a:t>‹#›</a:t>
            </a:fld>
            <a:endParaRPr lang="en-GB"/>
          </a:p>
        </p:txBody>
      </p:sp>
    </p:spTree>
    <p:extLst>
      <p:ext uri="{BB962C8B-B14F-4D97-AF65-F5344CB8AC3E}">
        <p14:creationId xmlns:p14="http://schemas.microsoft.com/office/powerpoint/2010/main" val="139885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3C21E-6C51-492D-9065-9AD41C3BBCF4}" type="datetimeFigureOut">
              <a:rPr lang="en-GB" smtClean="0"/>
              <a:t>16/02/2016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E0A02-DDB0-41BD-932A-F4E8CB51094A}" type="slidenum">
              <a:rPr lang="en-GB" smtClean="0"/>
              <a:t>‹#›</a:t>
            </a:fld>
            <a:endParaRPr lang="en-GB"/>
          </a:p>
        </p:txBody>
      </p:sp>
    </p:spTree>
    <p:extLst>
      <p:ext uri="{BB962C8B-B14F-4D97-AF65-F5344CB8AC3E}">
        <p14:creationId xmlns:p14="http://schemas.microsoft.com/office/powerpoint/2010/main" val="2815286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57" y="4364116"/>
            <a:ext cx="4122000" cy="19432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897" y="4155745"/>
            <a:ext cx="2910000" cy="2151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4837" y="3645683"/>
            <a:ext cx="3073874" cy="2674270"/>
          </a:xfrm>
          <a:prstGeom prst="rect">
            <a:avLst/>
          </a:prstGeom>
        </p:spPr>
      </p:pic>
      <p:sp>
        <p:nvSpPr>
          <p:cNvPr id="7" name="Title 1"/>
          <p:cNvSpPr>
            <a:spLocks noGrp="1"/>
          </p:cNvSpPr>
          <p:nvPr>
            <p:ph type="ctrTitle"/>
          </p:nvPr>
        </p:nvSpPr>
        <p:spPr>
          <a:xfrm>
            <a:off x="1524000" y="781169"/>
            <a:ext cx="9144000" cy="1088574"/>
          </a:xfrm>
        </p:spPr>
        <p:txBody>
          <a:bodyPr/>
          <a:lstStyle/>
          <a:p>
            <a:r>
              <a:rPr lang="en-GB" b="1" dirty="0" smtClean="0"/>
              <a:t>Educational Resource</a:t>
            </a:r>
            <a:endParaRPr lang="en-GB" b="1" dirty="0"/>
          </a:p>
        </p:txBody>
      </p:sp>
      <p:sp>
        <p:nvSpPr>
          <p:cNvPr id="8" name="Subtitle 2"/>
          <p:cNvSpPr>
            <a:spLocks noGrp="1"/>
          </p:cNvSpPr>
          <p:nvPr>
            <p:ph type="subTitle" idx="1"/>
          </p:nvPr>
        </p:nvSpPr>
        <p:spPr>
          <a:xfrm>
            <a:off x="1295074" y="2568179"/>
            <a:ext cx="9144000" cy="680759"/>
          </a:xfrm>
        </p:spPr>
        <p:txBody>
          <a:bodyPr>
            <a:normAutofit/>
          </a:bodyPr>
          <a:lstStyle/>
          <a:p>
            <a:r>
              <a:rPr lang="en-GB" sz="3600" b="1" dirty="0" smtClean="0"/>
              <a:t>Life on the Western Front - Trench Warfare</a:t>
            </a:r>
            <a:endParaRPr lang="en-GB" sz="3600" b="1" dirty="0"/>
          </a:p>
        </p:txBody>
      </p:sp>
    </p:spTree>
    <p:extLst>
      <p:ext uri="{BB962C8B-B14F-4D97-AF65-F5344CB8AC3E}">
        <p14:creationId xmlns:p14="http://schemas.microsoft.com/office/powerpoint/2010/main" val="21576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527344" y="653820"/>
            <a:ext cx="5977720" cy="5632311"/>
          </a:xfrm>
          <a:prstGeom prst="rect">
            <a:avLst/>
          </a:prstGeom>
          <a:noFill/>
        </p:spPr>
        <p:txBody>
          <a:bodyPr wrap="square" rtlCol="0">
            <a:spAutoFit/>
          </a:bodyPr>
          <a:lstStyle/>
          <a:p>
            <a:r>
              <a:rPr lang="en-GB" sz="4000" dirty="0" smtClean="0"/>
              <a:t>Trench life was </a:t>
            </a:r>
            <a:r>
              <a:rPr lang="en-GB" sz="4000" dirty="0" smtClean="0"/>
              <a:t>very </a:t>
            </a:r>
            <a:r>
              <a:rPr lang="en-GB" sz="4000" b="1" dirty="0" smtClean="0"/>
              <a:t>monotonous</a:t>
            </a:r>
            <a:r>
              <a:rPr lang="en-GB" sz="4000" dirty="0" smtClean="0"/>
              <a:t>, </a:t>
            </a:r>
            <a:r>
              <a:rPr lang="en-GB" sz="4000" dirty="0" smtClean="0"/>
              <a:t>dull and tiring– </a:t>
            </a:r>
            <a:r>
              <a:rPr lang="en-GB" sz="4000" dirty="0" smtClean="0"/>
              <a:t>they did things like cleaning weapons; building and repairing trenches; fetching supplies; observing enemy activity. But </a:t>
            </a:r>
            <a:r>
              <a:rPr lang="en-GB" sz="4000" dirty="0" smtClean="0"/>
              <a:t>soldiers </a:t>
            </a:r>
            <a:r>
              <a:rPr lang="en-GB" sz="4000" dirty="0" smtClean="0"/>
              <a:t>lived in </a:t>
            </a:r>
            <a:r>
              <a:rPr lang="en-GB" sz="4000" b="1" dirty="0" smtClean="0"/>
              <a:t>constant fear </a:t>
            </a:r>
            <a:r>
              <a:rPr lang="en-GB" sz="4000" dirty="0" smtClean="0"/>
              <a:t>of their </a:t>
            </a:r>
            <a:r>
              <a:rPr lang="en-GB" sz="4000" dirty="0" smtClean="0"/>
              <a:t>lives. </a:t>
            </a:r>
            <a:endParaRPr lang="en-GB"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77" y="533760"/>
            <a:ext cx="3465189" cy="5750739"/>
          </a:xfrm>
          <a:prstGeom prst="rect">
            <a:avLst/>
          </a:prstGeom>
        </p:spPr>
      </p:pic>
      <p:sp>
        <p:nvSpPr>
          <p:cNvPr id="4" name="TextBox 3"/>
          <p:cNvSpPr txBox="1"/>
          <p:nvPr/>
        </p:nvSpPr>
        <p:spPr>
          <a:xfrm>
            <a:off x="1364777" y="6069055"/>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404640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904" y="561400"/>
            <a:ext cx="7155410" cy="5132814"/>
          </a:xfrm>
          <a:prstGeom prst="rect">
            <a:avLst/>
          </a:prstGeom>
        </p:spPr>
      </p:pic>
      <p:sp>
        <p:nvSpPr>
          <p:cNvPr id="3" name="TextBox 2"/>
          <p:cNvSpPr txBox="1"/>
          <p:nvPr/>
        </p:nvSpPr>
        <p:spPr>
          <a:xfrm>
            <a:off x="2874844" y="5694214"/>
            <a:ext cx="8002421" cy="646331"/>
          </a:xfrm>
          <a:prstGeom prst="rect">
            <a:avLst/>
          </a:prstGeom>
          <a:noFill/>
        </p:spPr>
        <p:txBody>
          <a:bodyPr wrap="square" rtlCol="0">
            <a:spAutoFit/>
          </a:bodyPr>
          <a:lstStyle/>
          <a:p>
            <a:r>
              <a:rPr lang="en-GB" sz="3600" dirty="0" smtClean="0"/>
              <a:t>Trenches were </a:t>
            </a:r>
            <a:r>
              <a:rPr lang="en-GB" sz="3600" b="1" dirty="0" smtClean="0"/>
              <a:t>cramped and dirty</a:t>
            </a:r>
            <a:r>
              <a:rPr lang="en-GB" sz="3600" dirty="0" smtClean="0"/>
              <a:t>. </a:t>
            </a:r>
            <a:endParaRPr lang="en-GB" sz="3600" dirty="0"/>
          </a:p>
        </p:txBody>
      </p:sp>
      <p:sp>
        <p:nvSpPr>
          <p:cNvPr id="4" name="TextBox 3"/>
          <p:cNvSpPr txBox="1"/>
          <p:nvPr/>
        </p:nvSpPr>
        <p:spPr>
          <a:xfrm>
            <a:off x="2715904" y="5478770"/>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79838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75" y="502920"/>
            <a:ext cx="3654502" cy="564038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523" y="502920"/>
            <a:ext cx="3619250" cy="5640389"/>
          </a:xfrm>
          <a:prstGeom prst="rect">
            <a:avLst/>
          </a:prstGeom>
        </p:spPr>
      </p:pic>
      <p:sp>
        <p:nvSpPr>
          <p:cNvPr id="4" name="TextBox 3"/>
          <p:cNvSpPr txBox="1"/>
          <p:nvPr/>
        </p:nvSpPr>
        <p:spPr>
          <a:xfrm>
            <a:off x="8619519" y="814735"/>
            <a:ext cx="2852382" cy="5016758"/>
          </a:xfrm>
          <a:prstGeom prst="rect">
            <a:avLst/>
          </a:prstGeom>
          <a:noFill/>
        </p:spPr>
        <p:txBody>
          <a:bodyPr wrap="square" rtlCol="0">
            <a:spAutoFit/>
          </a:bodyPr>
          <a:lstStyle/>
          <a:p>
            <a:r>
              <a:rPr lang="en-GB" sz="4000" dirty="0" smtClean="0"/>
              <a:t>Observing the enemy with different kinds of </a:t>
            </a:r>
            <a:r>
              <a:rPr lang="en-GB" sz="4000" b="1" dirty="0" smtClean="0"/>
              <a:t>periscope</a:t>
            </a:r>
            <a:r>
              <a:rPr lang="en-GB" sz="4000" dirty="0" smtClean="0"/>
              <a:t> to avoid gunfire.</a:t>
            </a:r>
            <a:endParaRPr lang="en-GB" sz="4000" dirty="0"/>
          </a:p>
        </p:txBody>
      </p:sp>
      <p:sp>
        <p:nvSpPr>
          <p:cNvPr id="5" name="TextBox 4"/>
          <p:cNvSpPr txBox="1"/>
          <p:nvPr/>
        </p:nvSpPr>
        <p:spPr>
          <a:xfrm>
            <a:off x="764275" y="5927865"/>
            <a:ext cx="4312693" cy="215444"/>
          </a:xfrm>
          <a:prstGeom prst="rect">
            <a:avLst/>
          </a:prstGeom>
          <a:noFill/>
        </p:spPr>
        <p:txBody>
          <a:bodyPr wrap="square" rtlCol="0">
            <a:spAutoFit/>
          </a:bodyPr>
          <a:lstStyle/>
          <a:p>
            <a:r>
              <a:rPr lang="en-GB" sz="800" dirty="0" smtClean="0"/>
              <a:t>© Mercian Regiment Museum (Worcs.)</a:t>
            </a:r>
            <a:endParaRPr lang="en-GB" sz="800" dirty="0"/>
          </a:p>
        </p:txBody>
      </p:sp>
      <p:sp>
        <p:nvSpPr>
          <p:cNvPr id="6" name="TextBox 5"/>
          <p:cNvSpPr txBox="1"/>
          <p:nvPr/>
        </p:nvSpPr>
        <p:spPr>
          <a:xfrm>
            <a:off x="4709523" y="5927865"/>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129078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039" y="395269"/>
            <a:ext cx="8580848" cy="5354165"/>
          </a:xfrm>
          <a:prstGeom prst="rect">
            <a:avLst/>
          </a:prstGeom>
        </p:spPr>
      </p:pic>
      <p:pic>
        <p:nvPicPr>
          <p:cNvPr id="3" name="Picture 2"/>
          <p:cNvPicPr>
            <a:picLocks noChangeAspect="1"/>
          </p:cNvPicPr>
          <p:nvPr/>
        </p:nvPicPr>
        <p:blipFill>
          <a:blip r:embed="rId4"/>
          <a:stretch>
            <a:fillRect/>
          </a:stretch>
        </p:blipFill>
        <p:spPr>
          <a:xfrm>
            <a:off x="8616494" y="5511669"/>
            <a:ext cx="4005419" cy="237765"/>
          </a:xfrm>
          <a:prstGeom prst="rect">
            <a:avLst/>
          </a:prstGeom>
        </p:spPr>
      </p:pic>
      <p:sp>
        <p:nvSpPr>
          <p:cNvPr id="4" name="TextBox 3"/>
          <p:cNvSpPr txBox="1"/>
          <p:nvPr/>
        </p:nvSpPr>
        <p:spPr>
          <a:xfrm>
            <a:off x="3706819" y="5824249"/>
            <a:ext cx="6621439" cy="707886"/>
          </a:xfrm>
          <a:prstGeom prst="rect">
            <a:avLst/>
          </a:prstGeom>
          <a:noFill/>
        </p:spPr>
        <p:txBody>
          <a:bodyPr wrap="square" rtlCol="0">
            <a:spAutoFit/>
          </a:bodyPr>
          <a:lstStyle/>
          <a:p>
            <a:r>
              <a:rPr lang="en-GB" sz="4000" dirty="0" smtClean="0"/>
              <a:t>In the front line.</a:t>
            </a:r>
            <a:endParaRPr lang="en-US" sz="4000" dirty="0"/>
          </a:p>
        </p:txBody>
      </p:sp>
    </p:spTree>
    <p:extLst>
      <p:ext uri="{BB962C8B-B14F-4D97-AF65-F5344CB8AC3E}">
        <p14:creationId xmlns:p14="http://schemas.microsoft.com/office/powerpoint/2010/main" val="256696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93" y="707190"/>
            <a:ext cx="5763472" cy="5078861"/>
          </a:xfrm>
          <a:prstGeom prst="rect">
            <a:avLst/>
          </a:prstGeom>
        </p:spPr>
      </p:pic>
      <p:sp>
        <p:nvSpPr>
          <p:cNvPr id="3" name="TextBox 2"/>
          <p:cNvSpPr txBox="1"/>
          <p:nvPr/>
        </p:nvSpPr>
        <p:spPr>
          <a:xfrm>
            <a:off x="6632811" y="1036251"/>
            <a:ext cx="5036024" cy="4524315"/>
          </a:xfrm>
          <a:prstGeom prst="rect">
            <a:avLst/>
          </a:prstGeom>
          <a:noFill/>
        </p:spPr>
        <p:txBody>
          <a:bodyPr wrap="square" rtlCol="0">
            <a:spAutoFit/>
          </a:bodyPr>
          <a:lstStyle/>
          <a:p>
            <a:r>
              <a:rPr lang="en-GB" sz="3600" dirty="0" smtClean="0"/>
              <a:t>The food soldiers received </a:t>
            </a:r>
            <a:r>
              <a:rPr lang="en-GB" sz="3600" dirty="0" smtClean="0"/>
              <a:t>was unappetising. It consisted </a:t>
            </a:r>
            <a:r>
              <a:rPr lang="en-GB" sz="3600" dirty="0" smtClean="0"/>
              <a:t>mainly of </a:t>
            </a:r>
            <a:r>
              <a:rPr lang="en-GB" sz="3600" b="1" dirty="0" smtClean="0"/>
              <a:t>bully beef </a:t>
            </a:r>
            <a:r>
              <a:rPr lang="en-GB" sz="3600" dirty="0" smtClean="0"/>
              <a:t>(canned corned beef), bread and biscuits. Food was usually cold by the time it reached the soldiers. </a:t>
            </a:r>
            <a:endParaRPr lang="en-GB" sz="3600" dirty="0"/>
          </a:p>
        </p:txBody>
      </p:sp>
      <p:sp>
        <p:nvSpPr>
          <p:cNvPr id="4" name="TextBox 3"/>
          <p:cNvSpPr txBox="1"/>
          <p:nvPr/>
        </p:nvSpPr>
        <p:spPr>
          <a:xfrm>
            <a:off x="655093" y="5546481"/>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419106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14650" y="1665027"/>
            <a:ext cx="10072049" cy="3170099"/>
          </a:xfrm>
          <a:prstGeom prst="rect">
            <a:avLst/>
          </a:prstGeom>
          <a:noFill/>
        </p:spPr>
        <p:txBody>
          <a:bodyPr wrap="square" rtlCol="0">
            <a:spAutoFit/>
          </a:bodyPr>
          <a:lstStyle/>
          <a:p>
            <a:r>
              <a:rPr lang="en-GB" sz="4000" dirty="0" smtClean="0"/>
              <a:t>The closeness to </a:t>
            </a:r>
            <a:r>
              <a:rPr lang="en-GB" sz="4000" b="1" dirty="0" smtClean="0"/>
              <a:t>dead bodies </a:t>
            </a:r>
            <a:r>
              <a:rPr lang="en-GB" sz="4000" dirty="0" smtClean="0"/>
              <a:t>and </a:t>
            </a:r>
            <a:r>
              <a:rPr lang="en-GB" sz="4000" b="1" dirty="0" smtClean="0"/>
              <a:t>overflowing toilets </a:t>
            </a:r>
            <a:r>
              <a:rPr lang="en-GB" sz="4000" dirty="0" smtClean="0"/>
              <a:t>meant that trenches were often a breeding ground for </a:t>
            </a:r>
            <a:r>
              <a:rPr lang="en-GB" sz="4000" b="1" dirty="0" smtClean="0"/>
              <a:t>infestation and disease</a:t>
            </a:r>
            <a:r>
              <a:rPr lang="en-GB" sz="4000" dirty="0" smtClean="0"/>
              <a:t>. </a:t>
            </a:r>
            <a:r>
              <a:rPr lang="en-GB" sz="4000" b="1" dirty="0" smtClean="0"/>
              <a:t>Rats and lice </a:t>
            </a:r>
            <a:r>
              <a:rPr lang="en-GB" sz="4000" dirty="0" smtClean="0"/>
              <a:t>were </a:t>
            </a:r>
            <a:r>
              <a:rPr lang="en-GB" sz="4000" dirty="0" smtClean="0"/>
              <a:t>endemic. </a:t>
            </a:r>
            <a:r>
              <a:rPr lang="en-GB" sz="4000" dirty="0" smtClean="0"/>
              <a:t>Many soldiers </a:t>
            </a:r>
            <a:r>
              <a:rPr lang="en-GB" sz="4000" dirty="0" smtClean="0"/>
              <a:t>suffered</a:t>
            </a:r>
            <a:r>
              <a:rPr lang="en-GB" sz="4000" dirty="0" smtClean="0"/>
              <a:t> </a:t>
            </a:r>
            <a:r>
              <a:rPr lang="en-GB" sz="4000" dirty="0" smtClean="0"/>
              <a:t>from illness rather than </a:t>
            </a:r>
            <a:r>
              <a:rPr lang="en-GB" sz="4000" dirty="0" smtClean="0"/>
              <a:t>wounds.</a:t>
            </a:r>
            <a:r>
              <a:rPr lang="en-GB" sz="4000" dirty="0" smtClean="0"/>
              <a:t> </a:t>
            </a:r>
            <a:endParaRPr lang="en-GB" sz="4000" dirty="0"/>
          </a:p>
        </p:txBody>
      </p:sp>
    </p:spTree>
    <p:extLst>
      <p:ext uri="{BB962C8B-B14F-4D97-AF65-F5344CB8AC3E}">
        <p14:creationId xmlns:p14="http://schemas.microsoft.com/office/powerpoint/2010/main" val="185122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472" y="401108"/>
            <a:ext cx="6285623" cy="3884289"/>
          </a:xfrm>
          <a:prstGeom prst="rect">
            <a:avLst/>
          </a:prstGeom>
        </p:spPr>
      </p:pic>
      <p:sp>
        <p:nvSpPr>
          <p:cNvPr id="3" name="TextBox 2"/>
          <p:cNvSpPr txBox="1"/>
          <p:nvPr/>
        </p:nvSpPr>
        <p:spPr>
          <a:xfrm>
            <a:off x="556999" y="4462818"/>
            <a:ext cx="11373134" cy="1815882"/>
          </a:xfrm>
          <a:prstGeom prst="rect">
            <a:avLst/>
          </a:prstGeom>
          <a:noFill/>
        </p:spPr>
        <p:txBody>
          <a:bodyPr wrap="square" rtlCol="0">
            <a:spAutoFit/>
          </a:bodyPr>
          <a:lstStyle/>
          <a:p>
            <a:r>
              <a:rPr lang="en-GB" sz="2800" dirty="0" smtClean="0"/>
              <a:t>Trenches were open and exposed to all </a:t>
            </a:r>
            <a:r>
              <a:rPr lang="en-GB" sz="2800" b="1" dirty="0" smtClean="0"/>
              <a:t>weather conditions</a:t>
            </a:r>
            <a:r>
              <a:rPr lang="en-GB" sz="2800" dirty="0" smtClean="0"/>
              <a:t>. The winter months were very hard. When it rained the trenches </a:t>
            </a:r>
            <a:r>
              <a:rPr lang="en-GB" sz="2800" dirty="0" smtClean="0"/>
              <a:t>frequently </a:t>
            </a:r>
            <a:r>
              <a:rPr lang="en-GB" sz="2800" b="1" dirty="0" smtClean="0"/>
              <a:t>filled </a:t>
            </a:r>
            <a:r>
              <a:rPr lang="en-GB" sz="2800" b="1" dirty="0" smtClean="0"/>
              <a:t>with water </a:t>
            </a:r>
            <a:r>
              <a:rPr lang="en-GB" sz="2800" dirty="0" smtClean="0"/>
              <a:t>and soldiers’ boots were wet through. </a:t>
            </a:r>
            <a:r>
              <a:rPr lang="en-GB" sz="2800" b="1" dirty="0" smtClean="0"/>
              <a:t>Trench Foot </a:t>
            </a:r>
            <a:r>
              <a:rPr lang="en-GB" sz="2800" dirty="0" smtClean="0"/>
              <a:t>was a form of frostbite, a </a:t>
            </a:r>
            <a:r>
              <a:rPr lang="en-GB" sz="2800" dirty="0" smtClean="0"/>
              <a:t>painful illness caused </a:t>
            </a:r>
            <a:r>
              <a:rPr lang="en-GB" sz="2800" dirty="0"/>
              <a:t>by long immersion in cold water or </a:t>
            </a:r>
            <a:r>
              <a:rPr lang="en-GB" sz="2800" dirty="0" smtClean="0"/>
              <a:t>mud.</a:t>
            </a:r>
            <a:endParaRPr lang="en-GB" sz="2800" dirty="0"/>
          </a:p>
        </p:txBody>
      </p:sp>
      <p:sp>
        <p:nvSpPr>
          <p:cNvPr id="4" name="TextBox 3"/>
          <p:cNvSpPr txBox="1"/>
          <p:nvPr/>
        </p:nvSpPr>
        <p:spPr>
          <a:xfrm>
            <a:off x="7356142" y="401108"/>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6979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50878" y="5595582"/>
            <a:ext cx="10686197" cy="707886"/>
          </a:xfrm>
          <a:prstGeom prst="rect">
            <a:avLst/>
          </a:prstGeom>
          <a:noFill/>
        </p:spPr>
        <p:txBody>
          <a:bodyPr wrap="square" rtlCol="0">
            <a:spAutoFit/>
          </a:bodyPr>
          <a:lstStyle/>
          <a:p>
            <a:r>
              <a:rPr lang="en-GB" sz="4000" b="1" dirty="0" smtClean="0"/>
              <a:t>Comradeship </a:t>
            </a:r>
            <a:r>
              <a:rPr lang="en-GB" sz="4000" dirty="0" smtClean="0"/>
              <a:t>amongst the men was important. </a:t>
            </a:r>
            <a:endParaRPr lang="en-GB"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155" y="712554"/>
            <a:ext cx="6394238" cy="4746550"/>
          </a:xfrm>
          <a:prstGeom prst="rect">
            <a:avLst/>
          </a:prstGeom>
        </p:spPr>
      </p:pic>
      <p:sp>
        <p:nvSpPr>
          <p:cNvPr id="4" name="TextBox 3"/>
          <p:cNvSpPr txBox="1"/>
          <p:nvPr/>
        </p:nvSpPr>
        <p:spPr>
          <a:xfrm>
            <a:off x="7588154" y="5204177"/>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7518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354" y="300251"/>
            <a:ext cx="3466532" cy="5845849"/>
          </a:xfrm>
          <a:prstGeom prst="rect">
            <a:avLst/>
          </a:prstGeom>
        </p:spPr>
      </p:pic>
      <p:sp>
        <p:nvSpPr>
          <p:cNvPr id="3" name="TextBox 2"/>
          <p:cNvSpPr txBox="1"/>
          <p:nvPr/>
        </p:nvSpPr>
        <p:spPr>
          <a:xfrm>
            <a:off x="5363569" y="1022572"/>
            <a:ext cx="5527343" cy="4401205"/>
          </a:xfrm>
          <a:prstGeom prst="rect">
            <a:avLst/>
          </a:prstGeom>
          <a:noFill/>
        </p:spPr>
        <p:txBody>
          <a:bodyPr wrap="square" rtlCol="0">
            <a:spAutoFit/>
          </a:bodyPr>
          <a:lstStyle/>
          <a:p>
            <a:r>
              <a:rPr lang="en-GB" sz="4000" dirty="0" smtClean="0"/>
              <a:t>A soldier fires a rifle from the trench into the enemy lines. When the troops attacked, climbing over the trench was known as going </a:t>
            </a:r>
            <a:r>
              <a:rPr lang="en-GB" sz="4000" b="1" dirty="0" smtClean="0"/>
              <a:t>over the top</a:t>
            </a:r>
            <a:r>
              <a:rPr lang="en-GB" sz="4000" dirty="0" smtClean="0"/>
              <a:t>.   </a:t>
            </a:r>
            <a:endParaRPr lang="en-GB" sz="4000" dirty="0"/>
          </a:p>
        </p:txBody>
      </p:sp>
      <p:sp>
        <p:nvSpPr>
          <p:cNvPr id="5" name="TextBox 4"/>
          <p:cNvSpPr txBox="1"/>
          <p:nvPr/>
        </p:nvSpPr>
        <p:spPr>
          <a:xfrm>
            <a:off x="1187354" y="5930656"/>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116450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496334" y="1050878"/>
            <a:ext cx="4954138" cy="4524315"/>
          </a:xfrm>
          <a:prstGeom prst="rect">
            <a:avLst/>
          </a:prstGeom>
          <a:noFill/>
        </p:spPr>
        <p:txBody>
          <a:bodyPr wrap="square" rtlCol="0">
            <a:spAutoFit/>
          </a:bodyPr>
          <a:lstStyle/>
          <a:p>
            <a:r>
              <a:rPr lang="en-GB" sz="3600" dirty="0" smtClean="0"/>
              <a:t>Modern weapons were very deadly – grenades, mines, machine guns, poisonous gas. Casualties on the Front were very high; particularly during ‘</a:t>
            </a:r>
            <a:r>
              <a:rPr lang="en-GB" sz="3600" b="1" dirty="0" smtClean="0"/>
              <a:t>a big push</a:t>
            </a:r>
            <a:r>
              <a:rPr lang="en-GB" sz="3600" dirty="0" smtClean="0"/>
              <a:t>’ (a major attack).</a:t>
            </a:r>
            <a:endParaRPr lang="en-GB"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67" y="1050878"/>
            <a:ext cx="5482806" cy="3443746"/>
          </a:xfrm>
          <a:prstGeom prst="rect">
            <a:avLst/>
          </a:prstGeom>
        </p:spPr>
      </p:pic>
      <p:sp>
        <p:nvSpPr>
          <p:cNvPr id="6" name="TextBox 5"/>
          <p:cNvSpPr txBox="1"/>
          <p:nvPr/>
        </p:nvSpPr>
        <p:spPr>
          <a:xfrm>
            <a:off x="504967" y="4494624"/>
            <a:ext cx="5377218" cy="523220"/>
          </a:xfrm>
          <a:prstGeom prst="rect">
            <a:avLst/>
          </a:prstGeom>
          <a:noFill/>
        </p:spPr>
        <p:txBody>
          <a:bodyPr wrap="square" rtlCol="0">
            <a:spAutoFit/>
          </a:bodyPr>
          <a:lstStyle/>
          <a:p>
            <a:r>
              <a:rPr lang="en-GB" sz="2800" dirty="0" smtClean="0"/>
              <a:t>A field gun modified into a Howitzer </a:t>
            </a:r>
            <a:endParaRPr lang="en-GB" sz="2800" dirty="0"/>
          </a:p>
        </p:txBody>
      </p:sp>
      <p:sp>
        <p:nvSpPr>
          <p:cNvPr id="8" name="TextBox 7"/>
          <p:cNvSpPr txBox="1"/>
          <p:nvPr/>
        </p:nvSpPr>
        <p:spPr>
          <a:xfrm>
            <a:off x="504967" y="1050878"/>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89557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012372" y="826208"/>
            <a:ext cx="9906000" cy="3323987"/>
          </a:xfrm>
          <a:prstGeom prst="rect">
            <a:avLst/>
          </a:prstGeom>
        </p:spPr>
        <p:txBody>
          <a:bodyPr wrap="square">
            <a:spAutoFit/>
          </a:bodyPr>
          <a:lstStyle/>
          <a:p>
            <a:pPr algn="just">
              <a:defRPr/>
            </a:pPr>
            <a:r>
              <a:rPr lang="en-US" sz="1400" dirty="0">
                <a:latin typeface="Arial" panose="020B0604020202020204" pitchFamily="34" charset="0"/>
                <a:cs typeface="Arial" panose="020B0604020202020204" pitchFamily="34" charset="0"/>
              </a:rPr>
              <a:t>This PowerPoint presentation contains a selection of images and archives which students can use to explore the story of one British soldier in the First World War. In the main, the materials come from the Collection of the </a:t>
            </a:r>
            <a:r>
              <a:rPr lang="en-US" sz="1400" dirty="0" smtClean="0">
                <a:latin typeface="Arial" panose="020B0604020202020204" pitchFamily="34" charset="0"/>
                <a:cs typeface="Arial" panose="020B0604020202020204" pitchFamily="34" charset="0"/>
              </a:rPr>
              <a:t>Mercian Regiment Museum, Worcestershire (MRM). </a:t>
            </a:r>
          </a:p>
          <a:p>
            <a:pPr algn="just">
              <a:defRPr/>
            </a:pPr>
            <a:endParaRPr lang="en-US" sz="1400" dirty="0">
              <a:latin typeface="Arial" panose="020B0604020202020204" pitchFamily="34" charset="0"/>
              <a:cs typeface="Arial" panose="020B0604020202020204" pitchFamily="34" charset="0"/>
            </a:endParaRPr>
          </a:p>
          <a:p>
            <a:pPr algn="just">
              <a:defRPr/>
            </a:pPr>
            <a:r>
              <a:rPr lang="en-US" sz="1400" dirty="0">
                <a:latin typeface="Arial" panose="020B0604020202020204" pitchFamily="34" charset="0"/>
                <a:cs typeface="Arial" panose="020B0604020202020204" pitchFamily="34" charset="0"/>
              </a:rPr>
              <a:t>These images can be used to build up a picture of an individual soldier’s experience of service in the First World War. These images can encourage literacy and visual literacy. Suggestions for questions you might discuss with your students are included in the notes.</a:t>
            </a:r>
          </a:p>
          <a:p>
            <a:pPr algn="just">
              <a:defRPr/>
            </a:pPr>
            <a:endParaRPr lang="en-US" sz="1400" dirty="0">
              <a:latin typeface="Arial" panose="020B0604020202020204" pitchFamily="34" charset="0"/>
              <a:cs typeface="Arial" panose="020B0604020202020204" pitchFamily="34" charset="0"/>
            </a:endParaRPr>
          </a:p>
          <a:p>
            <a:pPr algn="just">
              <a:defRPr/>
            </a:pPr>
            <a:r>
              <a:rPr lang="en-US" sz="1400" dirty="0">
                <a:latin typeface="Arial" panose="020B0604020202020204" pitchFamily="34" charset="0"/>
                <a:cs typeface="Arial" panose="020B0604020202020204" pitchFamily="34" charset="0"/>
              </a:rPr>
              <a:t>Unless otherwise stated in the notes, the images can be freely used for non-commercial purposes within the classroom. You can use the entire presentation or choose individual images for use in other non-commercial contexts. When using individual images in other contexts, please always retain the attribution statements provided in this document (e.g. </a:t>
            </a:r>
            <a:r>
              <a:rPr lang="en-US" sz="1400" dirty="0" smtClean="0">
                <a:latin typeface="Arial" panose="020B0604020202020204" pitchFamily="34" charset="0"/>
                <a:cs typeface="Arial" panose="020B0604020202020204" pitchFamily="34" charset="0"/>
              </a:rPr>
              <a:t>MRM 2015-1).</a:t>
            </a:r>
            <a:endParaRPr lang="en-US" sz="1400" dirty="0">
              <a:latin typeface="Arial" panose="020B0604020202020204" pitchFamily="34" charset="0"/>
              <a:cs typeface="Arial" panose="020B0604020202020204" pitchFamily="34" charset="0"/>
            </a:endParaRPr>
          </a:p>
          <a:p>
            <a:pPr algn="just">
              <a:defRPr/>
            </a:pPr>
            <a:endParaRPr lang="en-US" sz="1400" dirty="0">
              <a:latin typeface="Arial" panose="020B0604020202020204" pitchFamily="34" charset="0"/>
              <a:cs typeface="Arial" panose="020B0604020202020204" pitchFamily="34" charset="0"/>
            </a:endParaRPr>
          </a:p>
          <a:p>
            <a:pPr lvl="0" algn="just">
              <a:defRPr/>
            </a:pPr>
            <a:r>
              <a:rPr lang="en-GB" sz="1400" dirty="0">
                <a:latin typeface="Arial" panose="020B0604020202020204" pitchFamily="34" charset="0"/>
                <a:ea typeface="Arial"/>
                <a:cs typeface="Arial" panose="020B0604020202020204" pitchFamily="34" charset="0"/>
                <a:sym typeface="Arial"/>
              </a:rPr>
              <a:t>By downloading this document and using these images you agree to these terms of use, including your use of the attribution statement specified for each object by </a:t>
            </a:r>
            <a:r>
              <a:rPr lang="en-GB" sz="1400" dirty="0" smtClean="0">
                <a:latin typeface="Arial" panose="020B0604020202020204" pitchFamily="34" charset="0"/>
                <a:ea typeface="Arial"/>
                <a:cs typeface="Arial" panose="020B0604020202020204" pitchFamily="34" charset="0"/>
                <a:sym typeface="Arial"/>
              </a:rPr>
              <a:t>MRM.</a:t>
            </a:r>
            <a:endParaRPr lang="en-GB" sz="1400" dirty="0">
              <a:latin typeface="Arial" panose="020B0604020202020204" pitchFamily="34" charset="0"/>
              <a:ea typeface="Arial"/>
              <a:cs typeface="Arial" panose="020B0604020202020204" pitchFamily="34" charset="0"/>
              <a:sym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372" y="4427863"/>
            <a:ext cx="2910000" cy="2151600"/>
          </a:xfrm>
          <a:prstGeom prst="rect">
            <a:avLst/>
          </a:prstGeom>
        </p:spPr>
      </p:pic>
    </p:spTree>
    <p:extLst>
      <p:ext uri="{BB962C8B-B14F-4D97-AF65-F5344CB8AC3E}">
        <p14:creationId xmlns:p14="http://schemas.microsoft.com/office/powerpoint/2010/main" val="416730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447" y="532319"/>
            <a:ext cx="8175010" cy="5220592"/>
          </a:xfrm>
          <a:prstGeom prst="rect">
            <a:avLst/>
          </a:prstGeom>
        </p:spPr>
      </p:pic>
      <p:sp>
        <p:nvSpPr>
          <p:cNvPr id="3" name="TextBox 2"/>
          <p:cNvSpPr txBox="1"/>
          <p:nvPr/>
        </p:nvSpPr>
        <p:spPr>
          <a:xfrm>
            <a:off x="955342" y="5889390"/>
            <a:ext cx="11054688" cy="461665"/>
          </a:xfrm>
          <a:prstGeom prst="rect">
            <a:avLst/>
          </a:prstGeom>
          <a:noFill/>
        </p:spPr>
        <p:txBody>
          <a:bodyPr wrap="square" rtlCol="0">
            <a:spAutoFit/>
          </a:bodyPr>
          <a:lstStyle/>
          <a:p>
            <a:r>
              <a:rPr lang="en-GB" sz="2400" dirty="0" smtClean="0"/>
              <a:t>Long Lee Enfield Rifles in use by No. 9 Platoon, 1/8</a:t>
            </a:r>
            <a:r>
              <a:rPr lang="en-GB" sz="2400" baseline="30000" dirty="0" smtClean="0"/>
              <a:t>th</a:t>
            </a:r>
            <a:r>
              <a:rPr lang="en-GB" sz="2400" dirty="0" smtClean="0"/>
              <a:t> Worcestershire Regiment</a:t>
            </a:r>
            <a:endParaRPr lang="en-GB" sz="2400" dirty="0"/>
          </a:p>
        </p:txBody>
      </p:sp>
      <p:sp>
        <p:nvSpPr>
          <p:cNvPr id="4" name="TextBox 3"/>
          <p:cNvSpPr txBox="1"/>
          <p:nvPr/>
        </p:nvSpPr>
        <p:spPr>
          <a:xfrm>
            <a:off x="1842447" y="532319"/>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4248520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687422" y="449602"/>
            <a:ext cx="10986448" cy="1815882"/>
          </a:xfrm>
          <a:prstGeom prst="rect">
            <a:avLst/>
          </a:prstGeom>
          <a:noFill/>
        </p:spPr>
        <p:txBody>
          <a:bodyPr wrap="square" rtlCol="0">
            <a:spAutoFit/>
          </a:bodyPr>
          <a:lstStyle/>
          <a:p>
            <a:r>
              <a:rPr lang="en-GB" sz="2800" dirty="0" smtClean="0"/>
              <a:t>In August 1914 </a:t>
            </a:r>
            <a:r>
              <a:rPr lang="en-GB" sz="2800" b="1" dirty="0" smtClean="0"/>
              <a:t>Germany invaded Belgium and </a:t>
            </a:r>
            <a:r>
              <a:rPr lang="en-GB" sz="2800" b="1" dirty="0" smtClean="0"/>
              <a:t>France</a:t>
            </a:r>
            <a:r>
              <a:rPr lang="en-GB" sz="2800" dirty="0"/>
              <a:t> </a:t>
            </a:r>
            <a:r>
              <a:rPr lang="en-GB" sz="2800" dirty="0" smtClean="0"/>
              <a:t>and</a:t>
            </a:r>
            <a:r>
              <a:rPr lang="en-GB" sz="2800" dirty="0" smtClean="0"/>
              <a:t> </a:t>
            </a:r>
            <a:r>
              <a:rPr lang="en-GB" sz="2800" dirty="0" smtClean="0"/>
              <a:t>Britain </a:t>
            </a:r>
            <a:r>
              <a:rPr lang="en-GB" sz="2800" dirty="0" smtClean="0"/>
              <a:t>therefore declared </a:t>
            </a:r>
            <a:r>
              <a:rPr lang="en-GB" sz="2800" dirty="0" smtClean="0"/>
              <a:t>war on Germany. </a:t>
            </a:r>
            <a:r>
              <a:rPr lang="en-GB" sz="2800" b="1" dirty="0" smtClean="0"/>
              <a:t>The British Army </a:t>
            </a:r>
            <a:r>
              <a:rPr lang="en-GB" sz="2800" dirty="0" smtClean="0"/>
              <a:t>(known as the British Expeditionary Force or BEF) </a:t>
            </a:r>
            <a:r>
              <a:rPr lang="en-GB" sz="2800" b="1" dirty="0" smtClean="0"/>
              <a:t>landed in France </a:t>
            </a:r>
            <a:r>
              <a:rPr lang="en-GB" sz="2800" dirty="0" smtClean="0"/>
              <a:t>and some major battles occurred as they tried to halt the German advance. </a:t>
            </a:r>
            <a:endParaRPr lang="en-GB" sz="2800" dirty="0"/>
          </a:p>
        </p:txBody>
      </p:sp>
      <p:sp>
        <p:nvSpPr>
          <p:cNvPr id="6" name="Rectangle 5"/>
          <p:cNvSpPr/>
          <p:nvPr/>
        </p:nvSpPr>
        <p:spPr>
          <a:xfrm>
            <a:off x="3446291" y="5422341"/>
            <a:ext cx="5229225" cy="954107"/>
          </a:xfrm>
          <a:prstGeom prst="rect">
            <a:avLst/>
          </a:prstGeom>
        </p:spPr>
        <p:txBody>
          <a:bodyPr wrap="square">
            <a:spAutoFit/>
          </a:bodyPr>
          <a:lstStyle/>
          <a:p>
            <a:r>
              <a:rPr lang="en-GB" sz="2800" dirty="0" smtClean="0">
                <a:solidFill>
                  <a:srgbClr val="000000"/>
                </a:solidFill>
              </a:rPr>
              <a:t>S.S</a:t>
            </a:r>
            <a:r>
              <a:rPr lang="en-GB" sz="2800" i="0" dirty="0" smtClean="0">
                <a:solidFill>
                  <a:srgbClr val="000000"/>
                </a:solidFill>
                <a:effectLst/>
              </a:rPr>
              <a:t>. </a:t>
            </a:r>
            <a:r>
              <a:rPr lang="en-GB" sz="2800" i="0" dirty="0" err="1" smtClean="0">
                <a:solidFill>
                  <a:srgbClr val="000000"/>
                </a:solidFill>
                <a:effectLst/>
              </a:rPr>
              <a:t>Maidan</a:t>
            </a:r>
            <a:r>
              <a:rPr lang="en-GB" sz="2800" i="0" dirty="0" smtClean="0">
                <a:solidFill>
                  <a:srgbClr val="000000"/>
                </a:solidFill>
                <a:effectLst/>
              </a:rPr>
              <a:t> which transported the 1st Battalion to France</a:t>
            </a:r>
            <a:endParaRPr lang="en-GB"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71" y="2381825"/>
            <a:ext cx="5229225" cy="2924175"/>
          </a:xfrm>
          <a:prstGeom prst="rect">
            <a:avLst/>
          </a:prstGeom>
        </p:spPr>
      </p:pic>
    </p:spTree>
    <p:extLst>
      <p:ext uri="{BB962C8B-B14F-4D97-AF65-F5344CB8AC3E}">
        <p14:creationId xmlns:p14="http://schemas.microsoft.com/office/powerpoint/2010/main" val="251330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6059606" y="697976"/>
            <a:ext cx="5390864" cy="5078313"/>
          </a:xfrm>
          <a:prstGeom prst="rect">
            <a:avLst/>
          </a:prstGeom>
          <a:noFill/>
        </p:spPr>
        <p:txBody>
          <a:bodyPr wrap="square" rtlCol="0">
            <a:spAutoFit/>
          </a:bodyPr>
          <a:lstStyle/>
          <a:p>
            <a:r>
              <a:rPr lang="en-GB" sz="3600" dirty="0" smtClean="0"/>
              <a:t>Very quickly both sides dug in to form a </a:t>
            </a:r>
            <a:r>
              <a:rPr lang="en-GB" sz="3600" b="1" dirty="0" smtClean="0"/>
              <a:t>line of defensive trenches</a:t>
            </a:r>
            <a:r>
              <a:rPr lang="en-GB" sz="3600" dirty="0" smtClean="0"/>
              <a:t> to protect their positions. They stretched across France from the coast to the North Sea to the border with Switzerland in the south. </a:t>
            </a:r>
            <a:endParaRPr lang="en-GB" sz="3600" dirty="0"/>
          </a:p>
        </p:txBody>
      </p:sp>
      <p:pic>
        <p:nvPicPr>
          <p:cNvPr id="5" name="Picture 4"/>
          <p:cNvPicPr>
            <a:picLocks noChangeAspect="1"/>
          </p:cNvPicPr>
          <p:nvPr/>
        </p:nvPicPr>
        <p:blipFill>
          <a:blip r:embed="rId3"/>
          <a:stretch>
            <a:fillRect/>
          </a:stretch>
        </p:blipFill>
        <p:spPr>
          <a:xfrm>
            <a:off x="682388" y="996286"/>
            <a:ext cx="4877867" cy="4481695"/>
          </a:xfrm>
          <a:prstGeom prst="rect">
            <a:avLst/>
          </a:prstGeom>
        </p:spPr>
      </p:pic>
    </p:spTree>
    <p:extLst>
      <p:ext uri="{BB962C8B-B14F-4D97-AF65-F5344CB8AC3E}">
        <p14:creationId xmlns:p14="http://schemas.microsoft.com/office/powerpoint/2010/main" val="185782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5336274" y="806117"/>
            <a:ext cx="6428098" cy="5078313"/>
          </a:xfrm>
          <a:prstGeom prst="rect">
            <a:avLst/>
          </a:prstGeom>
          <a:noFill/>
        </p:spPr>
        <p:txBody>
          <a:bodyPr wrap="square" rtlCol="0">
            <a:spAutoFit/>
          </a:bodyPr>
          <a:lstStyle/>
          <a:p>
            <a:r>
              <a:rPr lang="en-GB" sz="3600" dirty="0" smtClean="0"/>
              <a:t>Trenches were </a:t>
            </a:r>
            <a:r>
              <a:rPr lang="en-GB" sz="3600" b="1" dirty="0" smtClean="0"/>
              <a:t>long, narrow ditches </a:t>
            </a:r>
            <a:r>
              <a:rPr lang="en-GB" sz="3600" dirty="0" smtClean="0"/>
              <a:t>dug into the ground. </a:t>
            </a:r>
            <a:r>
              <a:rPr lang="en-GB" sz="3600" b="1" dirty="0" smtClean="0"/>
              <a:t>The Front Line </a:t>
            </a:r>
            <a:r>
              <a:rPr lang="en-GB" sz="3600" dirty="0" smtClean="0"/>
              <a:t>of the British and German trenches faced each other, with an area called </a:t>
            </a:r>
            <a:r>
              <a:rPr lang="en-GB" sz="3600" b="1" dirty="0" smtClean="0"/>
              <a:t>No Mans Land</a:t>
            </a:r>
            <a:r>
              <a:rPr lang="en-GB" sz="3600" dirty="0" smtClean="0"/>
              <a:t> in-between.  When one side attacked another they crossed this exposed area into the firing line of the other side. </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20" y="382376"/>
            <a:ext cx="3736097" cy="5925796"/>
          </a:xfrm>
          <a:prstGeom prst="rect">
            <a:avLst/>
          </a:prstGeom>
        </p:spPr>
      </p:pic>
      <p:sp>
        <p:nvSpPr>
          <p:cNvPr id="6" name="TextBox 5"/>
          <p:cNvSpPr txBox="1"/>
          <p:nvPr/>
        </p:nvSpPr>
        <p:spPr>
          <a:xfrm>
            <a:off x="1023581" y="6092728"/>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416266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48" y="870112"/>
            <a:ext cx="8221212" cy="4602639"/>
          </a:xfrm>
          <a:prstGeom prst="rect">
            <a:avLst/>
          </a:prstGeom>
        </p:spPr>
      </p:pic>
      <p:sp>
        <p:nvSpPr>
          <p:cNvPr id="5" name="TextBox 4"/>
          <p:cNvSpPr txBox="1"/>
          <p:nvPr/>
        </p:nvSpPr>
        <p:spPr>
          <a:xfrm>
            <a:off x="3684896" y="5622878"/>
            <a:ext cx="6905767" cy="707886"/>
          </a:xfrm>
          <a:prstGeom prst="rect">
            <a:avLst/>
          </a:prstGeom>
          <a:noFill/>
        </p:spPr>
        <p:txBody>
          <a:bodyPr wrap="square" rtlCol="0">
            <a:spAutoFit/>
          </a:bodyPr>
          <a:lstStyle/>
          <a:p>
            <a:r>
              <a:rPr lang="en-GB" sz="4000" dirty="0" smtClean="0"/>
              <a:t>Front Line, Ypres Salient</a:t>
            </a:r>
            <a:endParaRPr lang="en-GB" sz="4000" dirty="0"/>
          </a:p>
        </p:txBody>
      </p:sp>
      <p:sp>
        <p:nvSpPr>
          <p:cNvPr id="6" name="TextBox 5"/>
          <p:cNvSpPr txBox="1"/>
          <p:nvPr/>
        </p:nvSpPr>
        <p:spPr>
          <a:xfrm>
            <a:off x="2047148" y="5224649"/>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72856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842" y="713401"/>
            <a:ext cx="8854022" cy="4854885"/>
          </a:xfrm>
          <a:prstGeom prst="rect">
            <a:avLst/>
          </a:prstGeom>
        </p:spPr>
      </p:pic>
      <p:sp>
        <p:nvSpPr>
          <p:cNvPr id="3" name="TextBox 2"/>
          <p:cNvSpPr txBox="1"/>
          <p:nvPr/>
        </p:nvSpPr>
        <p:spPr>
          <a:xfrm>
            <a:off x="4656342" y="5677469"/>
            <a:ext cx="3143022" cy="646331"/>
          </a:xfrm>
          <a:prstGeom prst="rect">
            <a:avLst/>
          </a:prstGeom>
          <a:noFill/>
        </p:spPr>
        <p:txBody>
          <a:bodyPr wrap="square" rtlCol="0">
            <a:spAutoFit/>
          </a:bodyPr>
          <a:lstStyle/>
          <a:p>
            <a:r>
              <a:rPr lang="en-GB" sz="3600" dirty="0" smtClean="0"/>
              <a:t>No Man’s Land</a:t>
            </a:r>
            <a:endParaRPr lang="en-GB" sz="3600" dirty="0"/>
          </a:p>
        </p:txBody>
      </p:sp>
      <p:sp>
        <p:nvSpPr>
          <p:cNvPr id="5" name="TextBox 4"/>
          <p:cNvSpPr txBox="1"/>
          <p:nvPr/>
        </p:nvSpPr>
        <p:spPr>
          <a:xfrm>
            <a:off x="1800842" y="5299712"/>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155501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928048" y="5063320"/>
            <a:ext cx="11109278" cy="1384995"/>
          </a:xfrm>
          <a:prstGeom prst="rect">
            <a:avLst/>
          </a:prstGeom>
          <a:noFill/>
        </p:spPr>
        <p:txBody>
          <a:bodyPr wrap="square" rtlCol="0">
            <a:spAutoFit/>
          </a:bodyPr>
          <a:lstStyle/>
          <a:p>
            <a:r>
              <a:rPr lang="en-GB" sz="2800" dirty="0" smtClean="0"/>
              <a:t>There were usually several lines of trenches, with a </a:t>
            </a:r>
            <a:r>
              <a:rPr lang="en-GB" sz="2800" b="1" dirty="0" smtClean="0"/>
              <a:t>Reserve Trench </a:t>
            </a:r>
            <a:r>
              <a:rPr lang="en-GB" sz="2800" dirty="0" smtClean="0"/>
              <a:t>behind the Front </a:t>
            </a:r>
            <a:r>
              <a:rPr lang="en-GB" sz="2800" dirty="0" smtClean="0"/>
              <a:t>Line</a:t>
            </a:r>
            <a:r>
              <a:rPr lang="en-GB" sz="2800" dirty="0" smtClean="0"/>
              <a:t>. Soldiers rotated between the front line and reserve areas</a:t>
            </a:r>
            <a:r>
              <a:rPr lang="en-GB" sz="2800" dirty="0" smtClean="0"/>
              <a:t>. </a:t>
            </a:r>
            <a:r>
              <a:rPr lang="en-GB" sz="2800" dirty="0" smtClean="0"/>
              <a:t>Messages and supplies were sent via </a:t>
            </a:r>
            <a:r>
              <a:rPr lang="en-GB" sz="2800" b="1" dirty="0" smtClean="0"/>
              <a:t>Communication Trenches</a:t>
            </a:r>
            <a:r>
              <a:rPr lang="en-GB" sz="2800" dirty="0" smtClean="0"/>
              <a:t>. </a:t>
            </a:r>
            <a:endParaRPr lang="en-GB" sz="2800" dirty="0"/>
          </a:p>
        </p:txBody>
      </p:sp>
      <p:pic>
        <p:nvPicPr>
          <p:cNvPr id="3" name="Picture 2"/>
          <p:cNvPicPr>
            <a:picLocks noChangeAspect="1"/>
          </p:cNvPicPr>
          <p:nvPr/>
        </p:nvPicPr>
        <p:blipFill>
          <a:blip r:embed="rId3"/>
          <a:stretch>
            <a:fillRect/>
          </a:stretch>
        </p:blipFill>
        <p:spPr>
          <a:xfrm>
            <a:off x="2265528" y="491319"/>
            <a:ext cx="7478973" cy="4354424"/>
          </a:xfrm>
          <a:prstGeom prst="rect">
            <a:avLst/>
          </a:prstGeom>
        </p:spPr>
      </p:pic>
      <p:sp>
        <p:nvSpPr>
          <p:cNvPr id="4" name="TextBox 3"/>
          <p:cNvSpPr txBox="1"/>
          <p:nvPr/>
        </p:nvSpPr>
        <p:spPr>
          <a:xfrm>
            <a:off x="2265528" y="4630299"/>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69839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537276" y="1242786"/>
            <a:ext cx="4899547" cy="4401205"/>
          </a:xfrm>
          <a:prstGeom prst="rect">
            <a:avLst/>
          </a:prstGeom>
          <a:noFill/>
        </p:spPr>
        <p:txBody>
          <a:bodyPr wrap="square" rtlCol="0">
            <a:spAutoFit/>
          </a:bodyPr>
          <a:lstStyle/>
          <a:p>
            <a:r>
              <a:rPr lang="en-GB" sz="4000" dirty="0" smtClean="0"/>
              <a:t>Soldiers </a:t>
            </a:r>
            <a:r>
              <a:rPr lang="en-GB" sz="4000" dirty="0" smtClean="0"/>
              <a:t>in the front line lived </a:t>
            </a:r>
            <a:r>
              <a:rPr lang="en-GB" sz="4000" dirty="0" smtClean="0"/>
              <a:t>in trenches </a:t>
            </a:r>
            <a:r>
              <a:rPr lang="en-GB" sz="4000" b="1" dirty="0" smtClean="0"/>
              <a:t>all day and night</a:t>
            </a:r>
            <a:r>
              <a:rPr lang="en-GB" sz="4000" dirty="0" smtClean="0"/>
              <a:t>. They did not get much sleep. Most of their time was spent on </a:t>
            </a:r>
            <a:r>
              <a:rPr lang="en-GB" sz="4000" b="1" dirty="0" smtClean="0"/>
              <a:t>chores</a:t>
            </a:r>
            <a:r>
              <a:rPr lang="en-GB" sz="4000" dirty="0" smtClean="0"/>
              <a:t>.   </a:t>
            </a:r>
            <a:endParaRPr lang="en-GB" sz="4000" dirty="0"/>
          </a:p>
        </p:txBody>
      </p:sp>
      <p:pic>
        <p:nvPicPr>
          <p:cNvPr id="3" name="Picture 2"/>
          <p:cNvPicPr>
            <a:picLocks noChangeAspect="1"/>
          </p:cNvPicPr>
          <p:nvPr/>
        </p:nvPicPr>
        <p:blipFill>
          <a:blip r:embed="rId3"/>
          <a:stretch>
            <a:fillRect/>
          </a:stretch>
        </p:blipFill>
        <p:spPr>
          <a:xfrm>
            <a:off x="515003" y="1011964"/>
            <a:ext cx="5827084" cy="4247297"/>
          </a:xfrm>
          <a:prstGeom prst="rect">
            <a:avLst/>
          </a:prstGeom>
        </p:spPr>
      </p:pic>
      <p:sp>
        <p:nvSpPr>
          <p:cNvPr id="4" name="TextBox 3"/>
          <p:cNvSpPr txBox="1"/>
          <p:nvPr/>
        </p:nvSpPr>
        <p:spPr>
          <a:xfrm>
            <a:off x="515003" y="5028438"/>
            <a:ext cx="4312693"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1204794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802</Words>
  <Application>Microsoft Office PowerPoint</Application>
  <PresentationFormat>Custom</PresentationFormat>
  <Paragraphs>44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Educational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Resource</dc:title>
  <dc:creator>Staff Member</dc:creator>
  <cp:lastModifiedBy>Elo</cp:lastModifiedBy>
  <cp:revision>76</cp:revision>
  <dcterms:created xsi:type="dcterms:W3CDTF">2016-02-15T11:34:43Z</dcterms:created>
  <dcterms:modified xsi:type="dcterms:W3CDTF">2016-02-16T16:20:52Z</dcterms:modified>
</cp:coreProperties>
</file>