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8" r:id="rId6"/>
    <p:sldId id="269" r:id="rId7"/>
    <p:sldId id="270" r:id="rId8"/>
    <p:sldId id="271" r:id="rId9"/>
    <p:sldId id="261" r:id="rId10"/>
    <p:sldId id="262" r:id="rId11"/>
    <p:sldId id="263" r:id="rId12"/>
    <p:sldId id="264" r:id="rId13"/>
    <p:sldId id="265" r:id="rId14"/>
    <p:sldId id="266" r:id="rId15"/>
    <p:sldId id="267" r:id="rId16"/>
    <p:sldId id="272" r:id="rId17"/>
    <p:sldId id="278"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70" d="100"/>
          <a:sy n="70" d="100"/>
        </p:scale>
        <p:origin x="96" y="6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2218E5-444E-4A86-94B7-1591493FB9E2}" type="datetimeFigureOut">
              <a:rPr lang="en-GB" smtClean="0"/>
              <a:t>16/02/2016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309ECB-98A1-4904-89F5-C6B0DFD1E595}" type="slidenum">
              <a:rPr lang="en-GB" smtClean="0"/>
              <a:t>‹#›</a:t>
            </a:fld>
            <a:endParaRPr lang="en-GB"/>
          </a:p>
        </p:txBody>
      </p:sp>
    </p:spTree>
    <p:extLst>
      <p:ext uri="{BB962C8B-B14F-4D97-AF65-F5344CB8AC3E}">
        <p14:creationId xmlns:p14="http://schemas.microsoft.com/office/powerpoint/2010/main" val="249775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2218E5-444E-4A86-94B7-1591493FB9E2}" type="datetimeFigureOut">
              <a:rPr lang="en-GB" smtClean="0"/>
              <a:t>16/02/2016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309ECB-98A1-4904-89F5-C6B0DFD1E595}" type="slidenum">
              <a:rPr lang="en-GB" smtClean="0"/>
              <a:t>‹#›</a:t>
            </a:fld>
            <a:endParaRPr lang="en-GB"/>
          </a:p>
        </p:txBody>
      </p:sp>
    </p:spTree>
    <p:extLst>
      <p:ext uri="{BB962C8B-B14F-4D97-AF65-F5344CB8AC3E}">
        <p14:creationId xmlns:p14="http://schemas.microsoft.com/office/powerpoint/2010/main" val="225509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2218E5-444E-4A86-94B7-1591493FB9E2}" type="datetimeFigureOut">
              <a:rPr lang="en-GB" smtClean="0"/>
              <a:t>16/02/2016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309ECB-98A1-4904-89F5-C6B0DFD1E595}" type="slidenum">
              <a:rPr lang="en-GB" smtClean="0"/>
              <a:t>‹#›</a:t>
            </a:fld>
            <a:endParaRPr lang="en-GB"/>
          </a:p>
        </p:txBody>
      </p:sp>
    </p:spTree>
    <p:extLst>
      <p:ext uri="{BB962C8B-B14F-4D97-AF65-F5344CB8AC3E}">
        <p14:creationId xmlns:p14="http://schemas.microsoft.com/office/powerpoint/2010/main" val="419173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2218E5-444E-4A86-94B7-1591493FB9E2}" type="datetimeFigureOut">
              <a:rPr lang="en-GB" smtClean="0"/>
              <a:t>16/02/2016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309ECB-98A1-4904-89F5-C6B0DFD1E595}" type="slidenum">
              <a:rPr lang="en-GB" smtClean="0"/>
              <a:t>‹#›</a:t>
            </a:fld>
            <a:endParaRPr lang="en-GB"/>
          </a:p>
        </p:txBody>
      </p:sp>
    </p:spTree>
    <p:extLst>
      <p:ext uri="{BB962C8B-B14F-4D97-AF65-F5344CB8AC3E}">
        <p14:creationId xmlns:p14="http://schemas.microsoft.com/office/powerpoint/2010/main" val="51447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218E5-444E-4A86-94B7-1591493FB9E2}" type="datetimeFigureOut">
              <a:rPr lang="en-GB" smtClean="0"/>
              <a:t>16/02/2016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309ECB-98A1-4904-89F5-C6B0DFD1E595}" type="slidenum">
              <a:rPr lang="en-GB" smtClean="0"/>
              <a:t>‹#›</a:t>
            </a:fld>
            <a:endParaRPr lang="en-GB"/>
          </a:p>
        </p:txBody>
      </p:sp>
    </p:spTree>
    <p:extLst>
      <p:ext uri="{BB962C8B-B14F-4D97-AF65-F5344CB8AC3E}">
        <p14:creationId xmlns:p14="http://schemas.microsoft.com/office/powerpoint/2010/main" val="172400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2218E5-444E-4A86-94B7-1591493FB9E2}" type="datetimeFigureOut">
              <a:rPr lang="en-GB" smtClean="0"/>
              <a:t>16/02/2016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309ECB-98A1-4904-89F5-C6B0DFD1E595}" type="slidenum">
              <a:rPr lang="en-GB" smtClean="0"/>
              <a:t>‹#›</a:t>
            </a:fld>
            <a:endParaRPr lang="en-GB"/>
          </a:p>
        </p:txBody>
      </p:sp>
    </p:spTree>
    <p:extLst>
      <p:ext uri="{BB962C8B-B14F-4D97-AF65-F5344CB8AC3E}">
        <p14:creationId xmlns:p14="http://schemas.microsoft.com/office/powerpoint/2010/main" val="173866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2218E5-444E-4A86-94B7-1591493FB9E2}" type="datetimeFigureOut">
              <a:rPr lang="en-GB" smtClean="0"/>
              <a:t>16/02/2016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309ECB-98A1-4904-89F5-C6B0DFD1E595}" type="slidenum">
              <a:rPr lang="en-GB" smtClean="0"/>
              <a:t>‹#›</a:t>
            </a:fld>
            <a:endParaRPr lang="en-GB"/>
          </a:p>
        </p:txBody>
      </p:sp>
    </p:spTree>
    <p:extLst>
      <p:ext uri="{BB962C8B-B14F-4D97-AF65-F5344CB8AC3E}">
        <p14:creationId xmlns:p14="http://schemas.microsoft.com/office/powerpoint/2010/main" val="79888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2218E5-444E-4A86-94B7-1591493FB9E2}" type="datetimeFigureOut">
              <a:rPr lang="en-GB" smtClean="0"/>
              <a:t>16/02/2016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309ECB-98A1-4904-89F5-C6B0DFD1E595}" type="slidenum">
              <a:rPr lang="en-GB" smtClean="0"/>
              <a:t>‹#›</a:t>
            </a:fld>
            <a:endParaRPr lang="en-GB"/>
          </a:p>
        </p:txBody>
      </p:sp>
    </p:spTree>
    <p:extLst>
      <p:ext uri="{BB962C8B-B14F-4D97-AF65-F5344CB8AC3E}">
        <p14:creationId xmlns:p14="http://schemas.microsoft.com/office/powerpoint/2010/main" val="1962668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218E5-444E-4A86-94B7-1591493FB9E2}" type="datetimeFigureOut">
              <a:rPr lang="en-GB" smtClean="0"/>
              <a:t>16/02/2016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309ECB-98A1-4904-89F5-C6B0DFD1E595}" type="slidenum">
              <a:rPr lang="en-GB" smtClean="0"/>
              <a:t>‹#›</a:t>
            </a:fld>
            <a:endParaRPr lang="en-GB"/>
          </a:p>
        </p:txBody>
      </p:sp>
    </p:spTree>
    <p:extLst>
      <p:ext uri="{BB962C8B-B14F-4D97-AF65-F5344CB8AC3E}">
        <p14:creationId xmlns:p14="http://schemas.microsoft.com/office/powerpoint/2010/main" val="42454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218E5-444E-4A86-94B7-1591493FB9E2}" type="datetimeFigureOut">
              <a:rPr lang="en-GB" smtClean="0"/>
              <a:t>16/02/2016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309ECB-98A1-4904-89F5-C6B0DFD1E595}" type="slidenum">
              <a:rPr lang="en-GB" smtClean="0"/>
              <a:t>‹#›</a:t>
            </a:fld>
            <a:endParaRPr lang="en-GB"/>
          </a:p>
        </p:txBody>
      </p:sp>
    </p:spTree>
    <p:extLst>
      <p:ext uri="{BB962C8B-B14F-4D97-AF65-F5344CB8AC3E}">
        <p14:creationId xmlns:p14="http://schemas.microsoft.com/office/powerpoint/2010/main" val="46051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218E5-444E-4A86-94B7-1591493FB9E2}" type="datetimeFigureOut">
              <a:rPr lang="en-GB" smtClean="0"/>
              <a:t>16/02/2016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309ECB-98A1-4904-89F5-C6B0DFD1E595}" type="slidenum">
              <a:rPr lang="en-GB" smtClean="0"/>
              <a:t>‹#›</a:t>
            </a:fld>
            <a:endParaRPr lang="en-GB"/>
          </a:p>
        </p:txBody>
      </p:sp>
    </p:spTree>
    <p:extLst>
      <p:ext uri="{BB962C8B-B14F-4D97-AF65-F5344CB8AC3E}">
        <p14:creationId xmlns:p14="http://schemas.microsoft.com/office/powerpoint/2010/main" val="228707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18E5-444E-4A86-94B7-1591493FB9E2}" type="datetimeFigureOut">
              <a:rPr lang="en-GB" smtClean="0"/>
              <a:t>16/02/2016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09ECB-98A1-4904-89F5-C6B0DFD1E595}" type="slidenum">
              <a:rPr lang="en-GB" smtClean="0"/>
              <a:t>‹#›</a:t>
            </a:fld>
            <a:endParaRPr lang="en-GB"/>
          </a:p>
        </p:txBody>
      </p:sp>
    </p:spTree>
    <p:extLst>
      <p:ext uri="{BB962C8B-B14F-4D97-AF65-F5344CB8AC3E}">
        <p14:creationId xmlns:p14="http://schemas.microsoft.com/office/powerpoint/2010/main" val="4034344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81169"/>
            <a:ext cx="9144000" cy="1088574"/>
          </a:xfrm>
        </p:spPr>
        <p:txBody>
          <a:bodyPr/>
          <a:lstStyle/>
          <a:p>
            <a:r>
              <a:rPr lang="en-GB" b="1" dirty="0" smtClean="0"/>
              <a:t>Educational Resource</a:t>
            </a:r>
            <a:endParaRPr lang="en-GB" b="1" dirty="0"/>
          </a:p>
        </p:txBody>
      </p:sp>
      <p:sp>
        <p:nvSpPr>
          <p:cNvPr id="3" name="Subtitle 2"/>
          <p:cNvSpPr>
            <a:spLocks noGrp="1"/>
          </p:cNvSpPr>
          <p:nvPr>
            <p:ph type="subTitle" idx="1"/>
          </p:nvPr>
        </p:nvSpPr>
        <p:spPr>
          <a:xfrm>
            <a:off x="1414818" y="2018898"/>
            <a:ext cx="9144000" cy="1655762"/>
          </a:xfrm>
        </p:spPr>
        <p:txBody>
          <a:bodyPr/>
          <a:lstStyle/>
          <a:p>
            <a:r>
              <a:rPr lang="en-GB" dirty="0" smtClean="0"/>
              <a:t>Sample WW1 Soldier – </a:t>
            </a:r>
          </a:p>
          <a:p>
            <a:r>
              <a:rPr lang="en-GB" sz="3600" b="1" dirty="0" smtClean="0"/>
              <a:t>Private William Hadley</a:t>
            </a:r>
            <a:endParaRPr lang="en-GB"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8897" y="4155745"/>
            <a:ext cx="2910000" cy="2151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57" y="4364116"/>
            <a:ext cx="4122000" cy="194322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4837" y="3645683"/>
            <a:ext cx="3073874" cy="2674270"/>
          </a:xfrm>
          <a:prstGeom prst="rect">
            <a:avLst/>
          </a:prstGeom>
        </p:spPr>
      </p:pic>
    </p:spTree>
    <p:extLst>
      <p:ext uri="{BB962C8B-B14F-4D97-AF65-F5344CB8AC3E}">
        <p14:creationId xmlns:p14="http://schemas.microsoft.com/office/powerpoint/2010/main" val="24000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634" y="757963"/>
            <a:ext cx="8011567" cy="5208686"/>
          </a:xfrm>
          <a:prstGeom prst="rect">
            <a:avLst/>
          </a:prstGeom>
        </p:spPr>
      </p:pic>
      <p:sp>
        <p:nvSpPr>
          <p:cNvPr id="4" name="TextBox 3"/>
          <p:cNvSpPr txBox="1"/>
          <p:nvPr/>
        </p:nvSpPr>
        <p:spPr>
          <a:xfrm>
            <a:off x="2067634" y="5858927"/>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47579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171" y="701650"/>
            <a:ext cx="8566081" cy="5373048"/>
          </a:xfrm>
          <a:prstGeom prst="rect">
            <a:avLst/>
          </a:prstGeom>
        </p:spPr>
      </p:pic>
      <p:sp>
        <p:nvSpPr>
          <p:cNvPr id="3" name="TextBox 2"/>
          <p:cNvSpPr txBox="1"/>
          <p:nvPr/>
        </p:nvSpPr>
        <p:spPr>
          <a:xfrm>
            <a:off x="1698171" y="5859254"/>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12292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141" y="573514"/>
            <a:ext cx="3461403" cy="5486094"/>
          </a:xfrm>
          <a:prstGeom prst="rect">
            <a:avLst/>
          </a:prstGeom>
        </p:spPr>
      </p:pic>
      <p:sp>
        <p:nvSpPr>
          <p:cNvPr id="3" name="TextBox 2"/>
          <p:cNvSpPr txBox="1"/>
          <p:nvPr/>
        </p:nvSpPr>
        <p:spPr>
          <a:xfrm>
            <a:off x="5741083" y="1115958"/>
            <a:ext cx="5131558" cy="4401205"/>
          </a:xfrm>
          <a:prstGeom prst="rect">
            <a:avLst/>
          </a:prstGeom>
          <a:noFill/>
        </p:spPr>
        <p:txBody>
          <a:bodyPr wrap="square" rtlCol="0">
            <a:spAutoFit/>
          </a:bodyPr>
          <a:lstStyle/>
          <a:p>
            <a:r>
              <a:rPr lang="en-GB" sz="4000" dirty="0" smtClean="0"/>
              <a:t>Messages were important to inform family that all was well</a:t>
            </a:r>
            <a:r>
              <a:rPr lang="en-GB" sz="4000" dirty="0" smtClean="0"/>
              <a:t>. Likewise soldiers wanted to know about things on the Home Front.  </a:t>
            </a:r>
            <a:endParaRPr lang="en-GB" sz="4000" dirty="0"/>
          </a:p>
        </p:txBody>
      </p:sp>
      <p:sp>
        <p:nvSpPr>
          <p:cNvPr id="4" name="TextBox 3"/>
          <p:cNvSpPr txBox="1"/>
          <p:nvPr/>
        </p:nvSpPr>
        <p:spPr>
          <a:xfrm>
            <a:off x="1735141" y="5844164"/>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347576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594" y="393704"/>
            <a:ext cx="3845245" cy="5957654"/>
          </a:xfrm>
          <a:prstGeom prst="rect">
            <a:avLst/>
          </a:prstGeom>
        </p:spPr>
      </p:pic>
      <p:sp>
        <p:nvSpPr>
          <p:cNvPr id="4" name="TextBox 3"/>
          <p:cNvSpPr txBox="1"/>
          <p:nvPr/>
        </p:nvSpPr>
        <p:spPr>
          <a:xfrm>
            <a:off x="5813946" y="1479705"/>
            <a:ext cx="5650173" cy="3785652"/>
          </a:xfrm>
          <a:prstGeom prst="rect">
            <a:avLst/>
          </a:prstGeom>
          <a:noFill/>
        </p:spPr>
        <p:txBody>
          <a:bodyPr wrap="square" rtlCol="0">
            <a:spAutoFit/>
          </a:bodyPr>
          <a:lstStyle/>
          <a:p>
            <a:r>
              <a:rPr lang="en-GB" sz="4000" dirty="0" smtClean="0"/>
              <a:t>William’s first daughter, Mary, died when she was only a few weeks old after contracting whooping cough. He had another daughter Lilian in 1913. </a:t>
            </a:r>
            <a:endParaRPr lang="en-GB" sz="4000" dirty="0"/>
          </a:p>
        </p:txBody>
      </p:sp>
      <p:sp>
        <p:nvSpPr>
          <p:cNvPr id="5" name="TextBox 4"/>
          <p:cNvSpPr txBox="1"/>
          <p:nvPr/>
        </p:nvSpPr>
        <p:spPr>
          <a:xfrm>
            <a:off x="1255594" y="393704"/>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225245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096" y="659731"/>
            <a:ext cx="8499132" cy="5351592"/>
          </a:xfrm>
          <a:prstGeom prst="rect">
            <a:avLst/>
          </a:prstGeom>
        </p:spPr>
      </p:pic>
      <p:sp>
        <p:nvSpPr>
          <p:cNvPr id="3" name="TextBox 2"/>
          <p:cNvSpPr txBox="1"/>
          <p:nvPr/>
        </p:nvSpPr>
        <p:spPr>
          <a:xfrm>
            <a:off x="1856096" y="5795879"/>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3171933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767" y="236413"/>
            <a:ext cx="7737143" cy="5670221"/>
          </a:xfrm>
          <a:prstGeom prst="rect">
            <a:avLst/>
          </a:prstGeom>
        </p:spPr>
      </p:pic>
      <p:sp>
        <p:nvSpPr>
          <p:cNvPr id="4" name="TextBox 3"/>
          <p:cNvSpPr txBox="1"/>
          <p:nvPr/>
        </p:nvSpPr>
        <p:spPr>
          <a:xfrm>
            <a:off x="8186058" y="5691190"/>
            <a:ext cx="4005942" cy="215444"/>
          </a:xfrm>
          <a:prstGeom prst="rect">
            <a:avLst/>
          </a:prstGeom>
          <a:noFill/>
        </p:spPr>
        <p:txBody>
          <a:bodyPr wrap="square" rtlCol="0">
            <a:spAutoFit/>
          </a:bodyPr>
          <a:lstStyle/>
          <a:p>
            <a:r>
              <a:rPr lang="en-GB" sz="800" dirty="0" smtClean="0"/>
              <a:t>© Mercian Regiment Museum (Worcs.)</a:t>
            </a:r>
            <a:endParaRPr lang="en-GB" sz="800" dirty="0"/>
          </a:p>
        </p:txBody>
      </p:sp>
      <p:sp>
        <p:nvSpPr>
          <p:cNvPr id="5" name="TextBox 4"/>
          <p:cNvSpPr txBox="1"/>
          <p:nvPr/>
        </p:nvSpPr>
        <p:spPr>
          <a:xfrm>
            <a:off x="1842448" y="5906634"/>
            <a:ext cx="10153934" cy="707886"/>
          </a:xfrm>
          <a:prstGeom prst="rect">
            <a:avLst/>
          </a:prstGeom>
          <a:noFill/>
        </p:spPr>
        <p:txBody>
          <a:bodyPr wrap="square" rtlCol="0">
            <a:spAutoFit/>
          </a:bodyPr>
          <a:lstStyle/>
          <a:p>
            <a:r>
              <a:rPr lang="en-GB" sz="4000" dirty="0" smtClean="0"/>
              <a:t>William was paid extra as a </a:t>
            </a:r>
            <a:r>
              <a:rPr lang="en-GB" sz="4000" b="1" dirty="0" smtClean="0"/>
              <a:t>sharpshooter</a:t>
            </a:r>
            <a:r>
              <a:rPr lang="en-GB" sz="4000" dirty="0" smtClean="0"/>
              <a:t>.</a:t>
            </a:r>
            <a:r>
              <a:rPr lang="en-GB" sz="4000" b="1" dirty="0" smtClean="0"/>
              <a:t>  </a:t>
            </a:r>
            <a:endParaRPr lang="en-GB" sz="4000" b="1" dirty="0"/>
          </a:p>
        </p:txBody>
      </p:sp>
    </p:spTree>
    <p:extLst>
      <p:ext uri="{BB962C8B-B14F-4D97-AF65-F5344CB8AC3E}">
        <p14:creationId xmlns:p14="http://schemas.microsoft.com/office/powerpoint/2010/main" val="1392570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45" y="195777"/>
            <a:ext cx="8202304" cy="6377292"/>
          </a:xfrm>
          <a:prstGeom prst="rect">
            <a:avLst/>
          </a:prstGeom>
        </p:spPr>
      </p:pic>
      <p:sp>
        <p:nvSpPr>
          <p:cNvPr id="4" name="TextBox 3"/>
          <p:cNvSpPr txBox="1"/>
          <p:nvPr/>
        </p:nvSpPr>
        <p:spPr>
          <a:xfrm>
            <a:off x="7942999" y="530031"/>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3256660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619163" y="1146412"/>
            <a:ext cx="4585648" cy="4401205"/>
          </a:xfrm>
          <a:prstGeom prst="rect">
            <a:avLst/>
          </a:prstGeom>
          <a:noFill/>
        </p:spPr>
        <p:txBody>
          <a:bodyPr wrap="square" rtlCol="0">
            <a:spAutoFit/>
          </a:bodyPr>
          <a:lstStyle/>
          <a:p>
            <a:r>
              <a:rPr lang="en-GB" sz="4000" dirty="0" smtClean="0"/>
              <a:t>William’s younger brother Isaac was also a soldier in the Worcestershire Regiment. He was killed in Gallipoli on 29</a:t>
            </a:r>
            <a:r>
              <a:rPr lang="en-GB" sz="4000" baseline="30000" dirty="0" smtClean="0"/>
              <a:t>th</a:t>
            </a:r>
            <a:r>
              <a:rPr lang="en-GB" sz="4000" dirty="0" smtClean="0"/>
              <a:t> April 1915.</a:t>
            </a:r>
            <a:endParaRPr lang="en-GB"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274" y="369974"/>
            <a:ext cx="3974853" cy="5954079"/>
          </a:xfrm>
          <a:prstGeom prst="rect">
            <a:avLst/>
          </a:prstGeom>
        </p:spPr>
      </p:pic>
      <p:sp>
        <p:nvSpPr>
          <p:cNvPr id="5" name="TextBox 4"/>
          <p:cNvSpPr txBox="1"/>
          <p:nvPr/>
        </p:nvSpPr>
        <p:spPr>
          <a:xfrm>
            <a:off x="1917185" y="6108609"/>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694370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6250676" y="1762064"/>
            <a:ext cx="4899547" cy="3170099"/>
          </a:xfrm>
          <a:prstGeom prst="rect">
            <a:avLst/>
          </a:prstGeom>
          <a:noFill/>
        </p:spPr>
        <p:txBody>
          <a:bodyPr wrap="square" rtlCol="0">
            <a:spAutoFit/>
          </a:bodyPr>
          <a:lstStyle/>
          <a:p>
            <a:r>
              <a:rPr lang="en-GB" sz="4000" dirty="0" smtClean="0"/>
              <a:t>William was shot in the chest and was badly injured. The bullet went through his Army Pay Book. </a:t>
            </a:r>
            <a:endParaRPr lang="en-GB"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606" y="688496"/>
            <a:ext cx="3653028" cy="5317236"/>
          </a:xfrm>
          <a:prstGeom prst="rect">
            <a:avLst/>
          </a:prstGeom>
        </p:spPr>
      </p:pic>
      <p:sp>
        <p:nvSpPr>
          <p:cNvPr id="4" name="TextBox 3"/>
          <p:cNvSpPr txBox="1"/>
          <p:nvPr/>
        </p:nvSpPr>
        <p:spPr>
          <a:xfrm>
            <a:off x="2017606" y="5690079"/>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2910971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442949" y="5732060"/>
            <a:ext cx="7601803" cy="646331"/>
          </a:xfrm>
          <a:prstGeom prst="rect">
            <a:avLst/>
          </a:prstGeom>
          <a:noFill/>
        </p:spPr>
        <p:txBody>
          <a:bodyPr wrap="square" rtlCol="0">
            <a:spAutoFit/>
          </a:bodyPr>
          <a:lstStyle/>
          <a:p>
            <a:r>
              <a:rPr lang="en-GB" sz="3600" dirty="0" smtClean="0"/>
              <a:t>He spent time in a military hospital. </a:t>
            </a:r>
            <a:endParaRPr lang="en-GB"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176" y="572319"/>
            <a:ext cx="7383018" cy="4956982"/>
          </a:xfrm>
          <a:prstGeom prst="rect">
            <a:avLst/>
          </a:prstGeom>
        </p:spPr>
      </p:pic>
      <p:sp>
        <p:nvSpPr>
          <p:cNvPr id="4" name="TextBox 3"/>
          <p:cNvSpPr txBox="1"/>
          <p:nvPr/>
        </p:nvSpPr>
        <p:spPr>
          <a:xfrm>
            <a:off x="2237908" y="5307515"/>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1466787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012372" y="853504"/>
            <a:ext cx="9906000" cy="3323987"/>
          </a:xfrm>
          <a:prstGeom prst="rect">
            <a:avLst/>
          </a:prstGeom>
        </p:spPr>
        <p:txBody>
          <a:bodyPr wrap="square">
            <a:spAutoFit/>
          </a:bodyPr>
          <a:lstStyle/>
          <a:p>
            <a:pPr algn="just">
              <a:defRPr/>
            </a:pPr>
            <a:r>
              <a:rPr lang="en-US" sz="1400" dirty="0">
                <a:latin typeface="Arial" panose="020B0604020202020204" pitchFamily="34" charset="0"/>
                <a:cs typeface="Arial" panose="020B0604020202020204" pitchFamily="34" charset="0"/>
              </a:rPr>
              <a:t>This PowerPoint presentation contains a selection of images and archives which students can use to explore the story of one British soldier in the First World War. In the main, the materials come from the Collection of the </a:t>
            </a:r>
            <a:r>
              <a:rPr lang="en-US" sz="1400" dirty="0" smtClean="0">
                <a:latin typeface="Arial" panose="020B0604020202020204" pitchFamily="34" charset="0"/>
                <a:cs typeface="Arial" panose="020B0604020202020204" pitchFamily="34" charset="0"/>
              </a:rPr>
              <a:t>Mercian Regiment Museum, Worcestershire (MRM). </a:t>
            </a:r>
          </a:p>
          <a:p>
            <a:pPr algn="just">
              <a:defRPr/>
            </a:pPr>
            <a:endParaRPr lang="en-US" sz="1400" dirty="0">
              <a:latin typeface="Arial" panose="020B0604020202020204" pitchFamily="34" charset="0"/>
              <a:cs typeface="Arial" panose="020B0604020202020204" pitchFamily="34" charset="0"/>
            </a:endParaRPr>
          </a:p>
          <a:p>
            <a:pPr algn="just">
              <a:defRPr/>
            </a:pPr>
            <a:r>
              <a:rPr lang="en-US" sz="1400" dirty="0">
                <a:latin typeface="Arial" panose="020B0604020202020204" pitchFamily="34" charset="0"/>
                <a:cs typeface="Arial" panose="020B0604020202020204" pitchFamily="34" charset="0"/>
              </a:rPr>
              <a:t>These images can be used to build up a picture of an individual soldier’s experience of service in the First World War. These images can encourage literacy and visual literacy. Suggestions for questions you might discuss with your students are included in the notes.</a:t>
            </a:r>
          </a:p>
          <a:p>
            <a:pPr algn="just">
              <a:defRPr/>
            </a:pPr>
            <a:endParaRPr lang="en-US" sz="1400" dirty="0">
              <a:latin typeface="Arial" panose="020B0604020202020204" pitchFamily="34" charset="0"/>
              <a:cs typeface="Arial" panose="020B0604020202020204" pitchFamily="34" charset="0"/>
            </a:endParaRPr>
          </a:p>
          <a:p>
            <a:pPr algn="just">
              <a:defRPr/>
            </a:pPr>
            <a:r>
              <a:rPr lang="en-US" sz="1400" dirty="0">
                <a:latin typeface="Arial" panose="020B0604020202020204" pitchFamily="34" charset="0"/>
                <a:cs typeface="Arial" panose="020B0604020202020204" pitchFamily="34" charset="0"/>
              </a:rPr>
              <a:t>Unless otherwise stated in the notes, the images can be freely used for non-commercial purposes within the classroom. You can use the entire presentation or choose individual images for use in other non-commercial contexts. When using individual images in other contexts, please always retain the attribution statements provided in this document (e.g. </a:t>
            </a:r>
            <a:r>
              <a:rPr lang="en-US" sz="1400" dirty="0" smtClean="0">
                <a:latin typeface="Arial" panose="020B0604020202020204" pitchFamily="34" charset="0"/>
                <a:cs typeface="Arial" panose="020B0604020202020204" pitchFamily="34" charset="0"/>
              </a:rPr>
              <a:t>MRM 2015-1).</a:t>
            </a:r>
            <a:endParaRPr lang="en-US" sz="1400" dirty="0">
              <a:latin typeface="Arial" panose="020B0604020202020204" pitchFamily="34" charset="0"/>
              <a:cs typeface="Arial" panose="020B0604020202020204" pitchFamily="34" charset="0"/>
            </a:endParaRPr>
          </a:p>
          <a:p>
            <a:pPr algn="just">
              <a:defRPr/>
            </a:pPr>
            <a:endParaRPr lang="en-US" sz="1400" dirty="0">
              <a:latin typeface="Arial" panose="020B0604020202020204" pitchFamily="34" charset="0"/>
              <a:cs typeface="Arial" panose="020B0604020202020204" pitchFamily="34" charset="0"/>
            </a:endParaRPr>
          </a:p>
          <a:p>
            <a:pPr lvl="0" algn="just">
              <a:defRPr/>
            </a:pPr>
            <a:r>
              <a:rPr lang="en-GB" sz="1400" dirty="0">
                <a:latin typeface="Arial" panose="020B0604020202020204" pitchFamily="34" charset="0"/>
                <a:ea typeface="Arial"/>
                <a:cs typeface="Arial" panose="020B0604020202020204" pitchFamily="34" charset="0"/>
                <a:sym typeface="Arial"/>
              </a:rPr>
              <a:t>By downloading this document and using these images you agree to these terms of use, including your use of the attribution statement specified for each object by </a:t>
            </a:r>
            <a:r>
              <a:rPr lang="en-GB" sz="1400" dirty="0" smtClean="0">
                <a:latin typeface="Arial" panose="020B0604020202020204" pitchFamily="34" charset="0"/>
                <a:ea typeface="Arial"/>
                <a:cs typeface="Arial" panose="020B0604020202020204" pitchFamily="34" charset="0"/>
                <a:sym typeface="Arial"/>
              </a:rPr>
              <a:t>MRM.</a:t>
            </a:r>
            <a:endParaRPr lang="en-GB" sz="1400" dirty="0">
              <a:latin typeface="Arial" panose="020B0604020202020204" pitchFamily="34" charset="0"/>
              <a:ea typeface="Arial"/>
              <a:cs typeface="Arial" panose="020B0604020202020204" pitchFamily="34" charset="0"/>
              <a:sym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0372" y="4427863"/>
            <a:ext cx="2910000" cy="2151600"/>
          </a:xfrm>
          <a:prstGeom prst="rect">
            <a:avLst/>
          </a:prstGeom>
        </p:spPr>
      </p:pic>
    </p:spTree>
    <p:extLst>
      <p:ext uri="{BB962C8B-B14F-4D97-AF65-F5344CB8AC3E}">
        <p14:creationId xmlns:p14="http://schemas.microsoft.com/office/powerpoint/2010/main" val="3703409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305265" y="1801506"/>
            <a:ext cx="4230806" cy="2554545"/>
          </a:xfrm>
          <a:prstGeom prst="rect">
            <a:avLst/>
          </a:prstGeom>
          <a:noFill/>
        </p:spPr>
        <p:txBody>
          <a:bodyPr wrap="square" rtlCol="0">
            <a:spAutoFit/>
          </a:bodyPr>
          <a:lstStyle/>
          <a:p>
            <a:r>
              <a:rPr lang="en-GB" sz="4000" dirty="0" smtClean="0"/>
              <a:t>William was awarded the Military Medal for his bravery.</a:t>
            </a:r>
            <a:endParaRPr lang="en-GB"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7604" y="776785"/>
            <a:ext cx="3144184" cy="5064457"/>
          </a:xfrm>
          <a:prstGeom prst="rect">
            <a:avLst/>
          </a:prstGeom>
        </p:spPr>
      </p:pic>
      <p:sp>
        <p:nvSpPr>
          <p:cNvPr id="4" name="TextBox 3"/>
          <p:cNvSpPr txBox="1"/>
          <p:nvPr/>
        </p:nvSpPr>
        <p:spPr>
          <a:xfrm>
            <a:off x="2299323" y="5625798"/>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2289575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364777" y="5227093"/>
            <a:ext cx="10126638" cy="1200329"/>
          </a:xfrm>
          <a:prstGeom prst="rect">
            <a:avLst/>
          </a:prstGeom>
          <a:noFill/>
        </p:spPr>
        <p:txBody>
          <a:bodyPr wrap="square" rtlCol="0">
            <a:spAutoFit/>
          </a:bodyPr>
          <a:lstStyle/>
          <a:p>
            <a:r>
              <a:rPr lang="en-GB" sz="3600" dirty="0" smtClean="0"/>
              <a:t>He fought alongside Eugene Paul Bennett at </a:t>
            </a:r>
            <a:r>
              <a:rPr lang="en-GB" sz="3600" dirty="0" err="1" smtClean="0"/>
              <a:t>Transloy</a:t>
            </a:r>
            <a:r>
              <a:rPr lang="en-GB" sz="3600" dirty="0" smtClean="0"/>
              <a:t> Ridges when he won the Victoria Cross. </a:t>
            </a:r>
            <a:endParaRPr lang="en-GB"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132" y="476753"/>
            <a:ext cx="6891456" cy="4545623"/>
          </a:xfrm>
          <a:prstGeom prst="rect">
            <a:avLst/>
          </a:prstGeom>
        </p:spPr>
      </p:pic>
      <p:sp>
        <p:nvSpPr>
          <p:cNvPr id="4" name="TextBox 3"/>
          <p:cNvSpPr txBox="1"/>
          <p:nvPr/>
        </p:nvSpPr>
        <p:spPr>
          <a:xfrm>
            <a:off x="7620001" y="4801569"/>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887511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037229" y="1801504"/>
            <a:ext cx="10481481" cy="3170099"/>
          </a:xfrm>
          <a:prstGeom prst="rect">
            <a:avLst/>
          </a:prstGeom>
          <a:noFill/>
        </p:spPr>
        <p:txBody>
          <a:bodyPr wrap="square" rtlCol="0">
            <a:spAutoFit/>
          </a:bodyPr>
          <a:lstStyle/>
          <a:p>
            <a:r>
              <a:rPr lang="en-GB" sz="4000" dirty="0" smtClean="0"/>
              <a:t>William fought until the end of the War. The injuries he suffered during the war affected his health and he could not work for long but sadly he was not granted a disability pension. William died on 25</a:t>
            </a:r>
            <a:r>
              <a:rPr lang="en-GB" sz="4000" baseline="30000" dirty="0" smtClean="0"/>
              <a:t>th</a:t>
            </a:r>
            <a:r>
              <a:rPr lang="en-GB" sz="4000" dirty="0" smtClean="0"/>
              <a:t> August 1962, aged 78.</a:t>
            </a:r>
            <a:endParaRPr lang="en-GB" sz="4000" dirty="0"/>
          </a:p>
        </p:txBody>
      </p:sp>
    </p:spTree>
    <p:extLst>
      <p:ext uri="{BB962C8B-B14F-4D97-AF65-F5344CB8AC3E}">
        <p14:creationId xmlns:p14="http://schemas.microsoft.com/office/powerpoint/2010/main" val="179599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172" y="335413"/>
            <a:ext cx="3714532" cy="56159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315" y="335413"/>
            <a:ext cx="4151920" cy="5578395"/>
          </a:xfrm>
          <a:prstGeom prst="rect">
            <a:avLst/>
          </a:prstGeom>
        </p:spPr>
      </p:pic>
      <p:sp>
        <p:nvSpPr>
          <p:cNvPr id="6" name="TextBox 5"/>
          <p:cNvSpPr txBox="1"/>
          <p:nvPr/>
        </p:nvSpPr>
        <p:spPr>
          <a:xfrm>
            <a:off x="3929743" y="6096000"/>
            <a:ext cx="6041571" cy="523220"/>
          </a:xfrm>
          <a:prstGeom prst="rect">
            <a:avLst/>
          </a:prstGeom>
          <a:noFill/>
        </p:spPr>
        <p:txBody>
          <a:bodyPr wrap="square" rtlCol="0">
            <a:spAutoFit/>
          </a:bodyPr>
          <a:lstStyle/>
          <a:p>
            <a:r>
              <a:rPr lang="en-GB" sz="2800" dirty="0" smtClean="0"/>
              <a:t>Private William Hadley</a:t>
            </a:r>
            <a:endParaRPr lang="en-GB" sz="2800" dirty="0"/>
          </a:p>
        </p:txBody>
      </p:sp>
      <p:sp>
        <p:nvSpPr>
          <p:cNvPr id="2" name="TextBox 1"/>
          <p:cNvSpPr txBox="1"/>
          <p:nvPr/>
        </p:nvSpPr>
        <p:spPr>
          <a:xfrm>
            <a:off x="1317172" y="5698364"/>
            <a:ext cx="4005942" cy="215444"/>
          </a:xfrm>
          <a:prstGeom prst="rect">
            <a:avLst/>
          </a:prstGeom>
          <a:noFill/>
        </p:spPr>
        <p:txBody>
          <a:bodyPr wrap="square" rtlCol="0">
            <a:spAutoFit/>
          </a:bodyPr>
          <a:lstStyle/>
          <a:p>
            <a:r>
              <a:rPr lang="en-GB" sz="800" dirty="0" smtClean="0"/>
              <a:t>© Mercian Regiment Museum (Worcs.)</a:t>
            </a:r>
            <a:endParaRPr lang="en-GB" sz="800" dirty="0"/>
          </a:p>
        </p:txBody>
      </p:sp>
      <p:sp>
        <p:nvSpPr>
          <p:cNvPr id="7" name="TextBox 6"/>
          <p:cNvSpPr txBox="1"/>
          <p:nvPr/>
        </p:nvSpPr>
        <p:spPr>
          <a:xfrm>
            <a:off x="6161315" y="5670852"/>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308578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262743" y="1371600"/>
            <a:ext cx="9612086" cy="3785652"/>
          </a:xfrm>
          <a:prstGeom prst="rect">
            <a:avLst/>
          </a:prstGeom>
          <a:noFill/>
        </p:spPr>
        <p:txBody>
          <a:bodyPr wrap="square" rtlCol="0">
            <a:spAutoFit/>
          </a:bodyPr>
          <a:lstStyle/>
          <a:p>
            <a:r>
              <a:rPr lang="en-GB" sz="4000" dirty="0" smtClean="0"/>
              <a:t>William Hadley was born in Dudley on 30</a:t>
            </a:r>
            <a:r>
              <a:rPr lang="en-GB" sz="4000" baseline="30000" dirty="0" smtClean="0"/>
              <a:t>th</a:t>
            </a:r>
            <a:r>
              <a:rPr lang="en-GB" sz="4000" dirty="0" smtClean="0"/>
              <a:t> January 1884, the son of Mary and William Hadley, a blast </a:t>
            </a:r>
            <a:r>
              <a:rPr lang="en-GB" sz="4000" dirty="0" err="1" smtClean="0"/>
              <a:t>furnaceman</a:t>
            </a:r>
            <a:r>
              <a:rPr lang="en-GB" sz="4000" dirty="0" smtClean="0"/>
              <a:t>. He had 4 brothers and three sisters. He worked as an iron and steel dresser. He was a keen footballer.  </a:t>
            </a:r>
            <a:endParaRPr lang="en-GB" sz="4000" dirty="0"/>
          </a:p>
        </p:txBody>
      </p:sp>
    </p:spTree>
    <p:extLst>
      <p:ext uri="{BB962C8B-B14F-4D97-AF65-F5344CB8AC3E}">
        <p14:creationId xmlns:p14="http://schemas.microsoft.com/office/powerpoint/2010/main" val="33325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970189" y="5227093"/>
            <a:ext cx="10563367" cy="1384995"/>
          </a:xfrm>
          <a:prstGeom prst="rect">
            <a:avLst/>
          </a:prstGeom>
          <a:noFill/>
        </p:spPr>
        <p:txBody>
          <a:bodyPr wrap="square" rtlCol="0">
            <a:spAutoFit/>
          </a:bodyPr>
          <a:lstStyle/>
          <a:p>
            <a:r>
              <a:rPr lang="en-GB" sz="2800" dirty="0" smtClean="0"/>
              <a:t>William enlisted in the Worcestershire Regiment before the First World War on 25</a:t>
            </a:r>
            <a:r>
              <a:rPr lang="en-GB" sz="2800" baseline="30000" dirty="0" smtClean="0"/>
              <a:t>th</a:t>
            </a:r>
            <a:r>
              <a:rPr lang="en-GB" sz="2800" dirty="0" smtClean="0"/>
              <a:t> June 1903. This photograph was taken in 1904 at Tipperary Barracks, Ireland. </a:t>
            </a: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443" y="342464"/>
            <a:ext cx="7062857" cy="4782563"/>
          </a:xfrm>
          <a:prstGeom prst="rect">
            <a:avLst/>
          </a:prstGeom>
        </p:spPr>
      </p:pic>
      <p:sp>
        <p:nvSpPr>
          <p:cNvPr id="5" name="TextBox 4"/>
          <p:cNvSpPr txBox="1"/>
          <p:nvPr/>
        </p:nvSpPr>
        <p:spPr>
          <a:xfrm>
            <a:off x="2720443" y="4859375"/>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235560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873457" y="4428699"/>
            <a:ext cx="10918209" cy="1384995"/>
          </a:xfrm>
          <a:prstGeom prst="rect">
            <a:avLst/>
          </a:prstGeom>
          <a:noFill/>
        </p:spPr>
        <p:txBody>
          <a:bodyPr wrap="square" rtlCol="0">
            <a:spAutoFit/>
          </a:bodyPr>
          <a:lstStyle/>
          <a:p>
            <a:r>
              <a:rPr lang="en-GB" sz="2800" dirty="0" smtClean="0"/>
              <a:t>After serving for three years, he left the army but was put on what is known as the ‘reserve list’ – to be called up in the event of a war. He returned to his trade in an iron foundry</a:t>
            </a:r>
            <a:r>
              <a:rPr lang="en-GB" sz="2800" dirty="0" smtClean="0"/>
              <a:t>. He married Sarah Bowater.   </a:t>
            </a:r>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980" y="610040"/>
            <a:ext cx="11121617" cy="3375106"/>
          </a:xfrm>
          <a:prstGeom prst="rect">
            <a:avLst/>
          </a:prstGeom>
        </p:spPr>
      </p:pic>
    </p:spTree>
    <p:extLst>
      <p:ext uri="{BB962C8B-B14F-4D97-AF65-F5344CB8AC3E}">
        <p14:creationId xmlns:p14="http://schemas.microsoft.com/office/powerpoint/2010/main" val="87650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14150" y="5295331"/>
            <a:ext cx="10727139" cy="954107"/>
          </a:xfrm>
          <a:prstGeom prst="rect">
            <a:avLst/>
          </a:prstGeom>
          <a:noFill/>
        </p:spPr>
        <p:txBody>
          <a:bodyPr wrap="square" rtlCol="0">
            <a:spAutoFit/>
          </a:bodyPr>
          <a:lstStyle/>
          <a:p>
            <a:r>
              <a:rPr lang="en-GB" sz="2800" dirty="0" smtClean="0"/>
              <a:t>When war broke out in 1914 William was recalled to the Worcestershire Regiment and served in the 2</a:t>
            </a:r>
            <a:r>
              <a:rPr lang="en-GB" sz="2800" baseline="30000" dirty="0" smtClean="0"/>
              <a:t>nd</a:t>
            </a:r>
            <a:r>
              <a:rPr lang="en-GB" sz="2800" dirty="0" smtClean="0"/>
              <a:t> Battalion as a Signaller.  </a:t>
            </a: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847" y="514023"/>
            <a:ext cx="7739743" cy="4621732"/>
          </a:xfrm>
          <a:prstGeom prst="rect">
            <a:avLst/>
          </a:prstGeom>
        </p:spPr>
      </p:pic>
      <p:sp>
        <p:nvSpPr>
          <p:cNvPr id="5" name="TextBox 4"/>
          <p:cNvSpPr txBox="1"/>
          <p:nvPr/>
        </p:nvSpPr>
        <p:spPr>
          <a:xfrm>
            <a:off x="2107847" y="4892377"/>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172143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041780" y="4899546"/>
            <a:ext cx="10340453" cy="1384995"/>
          </a:xfrm>
          <a:prstGeom prst="rect">
            <a:avLst/>
          </a:prstGeom>
          <a:noFill/>
        </p:spPr>
        <p:txBody>
          <a:bodyPr wrap="square" rtlCol="0">
            <a:spAutoFit/>
          </a:bodyPr>
          <a:lstStyle/>
          <a:p>
            <a:r>
              <a:rPr lang="en-GB" sz="2800" dirty="0" smtClean="0"/>
              <a:t>William was part of the British Expeditionary Force (BEF), the first troops to fight in France. Very soon Trench Warfare had developed along the Western Front.  </a:t>
            </a:r>
            <a:endParaRPr lang="en-GB"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506" y="475343"/>
            <a:ext cx="5715000" cy="4165600"/>
          </a:xfrm>
          <a:prstGeom prst="rect">
            <a:avLst/>
          </a:prstGeom>
        </p:spPr>
      </p:pic>
      <p:sp>
        <p:nvSpPr>
          <p:cNvPr id="4" name="TextBox 3"/>
          <p:cNvSpPr txBox="1"/>
          <p:nvPr/>
        </p:nvSpPr>
        <p:spPr>
          <a:xfrm>
            <a:off x="3354506" y="4425499"/>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327585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095256" y="5766179"/>
            <a:ext cx="9612086" cy="707886"/>
          </a:xfrm>
          <a:prstGeom prst="rect">
            <a:avLst/>
          </a:prstGeom>
          <a:noFill/>
        </p:spPr>
        <p:txBody>
          <a:bodyPr wrap="square" rtlCol="0">
            <a:spAutoFit/>
          </a:bodyPr>
          <a:lstStyle/>
          <a:p>
            <a:r>
              <a:rPr lang="en-GB" sz="4000" dirty="0" smtClean="0"/>
              <a:t>Postcards from William to Sarah</a:t>
            </a:r>
            <a:r>
              <a:rPr lang="en-GB" sz="4000" dirty="0" smtClean="0"/>
              <a:t>.</a:t>
            </a:r>
            <a:endParaRPr lang="en-GB"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417" y="1164034"/>
            <a:ext cx="6175106" cy="394191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835" y="677542"/>
            <a:ext cx="3150108" cy="4914900"/>
          </a:xfrm>
          <a:prstGeom prst="rect">
            <a:avLst/>
          </a:prstGeom>
        </p:spPr>
      </p:pic>
      <p:sp>
        <p:nvSpPr>
          <p:cNvPr id="7" name="TextBox 6"/>
          <p:cNvSpPr txBox="1"/>
          <p:nvPr/>
        </p:nvSpPr>
        <p:spPr>
          <a:xfrm>
            <a:off x="1247475" y="5356145"/>
            <a:ext cx="4005942" cy="215444"/>
          </a:xfrm>
          <a:prstGeom prst="rect">
            <a:avLst/>
          </a:prstGeom>
          <a:noFill/>
        </p:spPr>
        <p:txBody>
          <a:bodyPr wrap="square" rtlCol="0">
            <a:spAutoFit/>
          </a:bodyPr>
          <a:lstStyle/>
          <a:p>
            <a:r>
              <a:rPr lang="en-GB" sz="800" dirty="0" smtClean="0"/>
              <a:t>© Mercian Regiment Museum (Worcs.)</a:t>
            </a:r>
            <a:endParaRPr lang="en-GB" sz="800" dirty="0"/>
          </a:p>
        </p:txBody>
      </p:sp>
      <p:sp>
        <p:nvSpPr>
          <p:cNvPr id="8" name="TextBox 7"/>
          <p:cNvSpPr txBox="1"/>
          <p:nvPr/>
        </p:nvSpPr>
        <p:spPr>
          <a:xfrm>
            <a:off x="5253417" y="4848650"/>
            <a:ext cx="4005942" cy="215444"/>
          </a:xfrm>
          <a:prstGeom prst="rect">
            <a:avLst/>
          </a:prstGeom>
          <a:noFill/>
        </p:spPr>
        <p:txBody>
          <a:bodyPr wrap="square" rtlCol="0">
            <a:spAutoFit/>
          </a:bodyPr>
          <a:lstStyle/>
          <a:p>
            <a:r>
              <a:rPr lang="en-GB" sz="800" dirty="0" smtClean="0"/>
              <a:t>© Mercian Regiment Museum (Worcs.)</a:t>
            </a:r>
            <a:endParaRPr lang="en-GB" sz="800" dirty="0"/>
          </a:p>
        </p:txBody>
      </p:sp>
    </p:spTree>
    <p:extLst>
      <p:ext uri="{BB962C8B-B14F-4D97-AF65-F5344CB8AC3E}">
        <p14:creationId xmlns:p14="http://schemas.microsoft.com/office/powerpoint/2010/main" val="3530701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1144</TotalTime>
  <Words>696</Words>
  <Application>Microsoft Office PowerPoint</Application>
  <PresentationFormat>Widescreen</PresentationFormat>
  <Paragraphs>45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Educational Resource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 Member</dc:creator>
  <cp:lastModifiedBy>Staff Member</cp:lastModifiedBy>
  <cp:revision>80</cp:revision>
  <dcterms:created xsi:type="dcterms:W3CDTF">2016-02-10T11:51:11Z</dcterms:created>
  <dcterms:modified xsi:type="dcterms:W3CDTF">2016-02-16T16:33:52Z</dcterms:modified>
</cp:coreProperties>
</file>